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Lst>
  <p:sldSz cy="5143500" cx="9144000"/>
  <p:notesSz cx="6858000" cy="9144000"/>
  <p:embeddedFontLst>
    <p:embeddedFont>
      <p:font typeface="Roboto"/>
      <p:regular r:id="rId36"/>
      <p:bold r:id="rId37"/>
      <p:italic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font" Target="fonts/Roboto-bold.fntdata"/><Relationship Id="rId14" Type="http://schemas.openxmlformats.org/officeDocument/2006/relationships/slide" Target="slides/slide9.xml"/><Relationship Id="rId36" Type="http://schemas.openxmlformats.org/officeDocument/2006/relationships/font" Target="fonts/Roboto-regular.fntdata"/><Relationship Id="rId17" Type="http://schemas.openxmlformats.org/officeDocument/2006/relationships/slide" Target="slides/slide12.xml"/><Relationship Id="rId39" Type="http://schemas.openxmlformats.org/officeDocument/2006/relationships/font" Target="fonts/Roboto-boldItalic.fntdata"/><Relationship Id="rId16" Type="http://schemas.openxmlformats.org/officeDocument/2006/relationships/slide" Target="slides/slide11.xml"/><Relationship Id="rId38" Type="http://schemas.openxmlformats.org/officeDocument/2006/relationships/font" Target="fonts/Roboto-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c6f9e470d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c6f9e470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2512139d052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2512139d052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2014 graphs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2512139d052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2512139d052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2512139d052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2512139d052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2512139d052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2512139d052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2512139d052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2512139d052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2512139d052_3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2512139d052_3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2512139d052_3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2512139d052_3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2512139d052_3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2512139d052_3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c6f9e470d_0_4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c6f9e470d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2512139d052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2512139d052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c6f9e470d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c6f9e470d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c6f9e470d_0_4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c6f9e470d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2512139d052_3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2512139d052_3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2512139d052_3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2512139d052_3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2512139d052_3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2512139d052_3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2512139d052_3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2512139d052_3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2512139d052_3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2512139d052_3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2512139d052_4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2512139d052_4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2512139d052_4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2512139d052_4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2512139d052_4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2512139d052_4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2512139d052_4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2512139d052_4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c6f9e470d_0_2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c6f9e470d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c6f9e470d_0_12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c6f9e470d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2512139d052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2512139d052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2512139d052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2512139d052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2512139d052_3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2512139d052_3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2512139d052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2512139d052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c6f9e470d_0_3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c6f9e470d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2512139d052_3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2512139d052_3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598100" y="1775222"/>
            <a:ext cx="8222100" cy="838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4200"/>
              <a:buNone/>
              <a:defRPr sz="42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p:txBody>
      </p:sp>
      <p:sp>
        <p:nvSpPr>
          <p:cNvPr id="17" name="Google Shape;17;p2"/>
          <p:cNvSpPr txBox="1"/>
          <p:nvPr>
            <p:ph idx="1" type="subTitle"/>
          </p:nvPr>
        </p:nvSpPr>
        <p:spPr>
          <a:xfrm>
            <a:off x="598088" y="2715913"/>
            <a:ext cx="8222100" cy="432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2100"/>
              <a:buNone/>
              <a:defRPr sz="2100">
                <a:solidFill>
                  <a:schemeClr val="lt1"/>
                </a:solidFill>
              </a:defRPr>
            </a:lvl1pPr>
            <a:lvl2pPr lvl="1" rtl="0">
              <a:lnSpc>
                <a:spcPct val="100000"/>
              </a:lnSpc>
              <a:spcBef>
                <a:spcPts val="0"/>
              </a:spcBef>
              <a:spcAft>
                <a:spcPts val="0"/>
              </a:spcAft>
              <a:buClr>
                <a:schemeClr val="lt1"/>
              </a:buClr>
              <a:buSzPts val="2100"/>
              <a:buNone/>
              <a:defRPr sz="2100">
                <a:solidFill>
                  <a:schemeClr val="lt1"/>
                </a:solidFill>
              </a:defRPr>
            </a:lvl2pPr>
            <a:lvl3pPr lvl="2" rtl="0">
              <a:lnSpc>
                <a:spcPct val="100000"/>
              </a:lnSpc>
              <a:spcBef>
                <a:spcPts val="0"/>
              </a:spcBef>
              <a:spcAft>
                <a:spcPts val="0"/>
              </a:spcAft>
              <a:buClr>
                <a:schemeClr val="lt1"/>
              </a:buClr>
              <a:buSzPts val="2100"/>
              <a:buNone/>
              <a:defRPr sz="2100">
                <a:solidFill>
                  <a:schemeClr val="lt1"/>
                </a:solidFill>
              </a:defRPr>
            </a:lvl3pPr>
            <a:lvl4pPr lvl="3" rtl="0">
              <a:lnSpc>
                <a:spcPct val="100000"/>
              </a:lnSpc>
              <a:spcBef>
                <a:spcPts val="0"/>
              </a:spcBef>
              <a:spcAft>
                <a:spcPts val="0"/>
              </a:spcAft>
              <a:buClr>
                <a:schemeClr val="lt1"/>
              </a:buClr>
              <a:buSzPts val="2100"/>
              <a:buNone/>
              <a:defRPr sz="2100">
                <a:solidFill>
                  <a:schemeClr val="lt1"/>
                </a:solidFill>
              </a:defRPr>
            </a:lvl4pPr>
            <a:lvl5pPr lvl="4" rtl="0">
              <a:lnSpc>
                <a:spcPct val="100000"/>
              </a:lnSpc>
              <a:spcBef>
                <a:spcPts val="0"/>
              </a:spcBef>
              <a:spcAft>
                <a:spcPts val="0"/>
              </a:spcAft>
              <a:buClr>
                <a:schemeClr val="lt1"/>
              </a:buClr>
              <a:buSzPts val="2100"/>
              <a:buNone/>
              <a:defRPr sz="2100">
                <a:solidFill>
                  <a:schemeClr val="lt1"/>
                </a:solidFill>
              </a:defRPr>
            </a:lvl5pPr>
            <a:lvl6pPr lvl="5" rtl="0">
              <a:lnSpc>
                <a:spcPct val="100000"/>
              </a:lnSpc>
              <a:spcBef>
                <a:spcPts val="0"/>
              </a:spcBef>
              <a:spcAft>
                <a:spcPts val="0"/>
              </a:spcAft>
              <a:buClr>
                <a:schemeClr val="lt1"/>
              </a:buClr>
              <a:buSzPts val="2100"/>
              <a:buNone/>
              <a:defRPr sz="2100">
                <a:solidFill>
                  <a:schemeClr val="lt1"/>
                </a:solidFill>
              </a:defRPr>
            </a:lvl6pPr>
            <a:lvl7pPr lvl="6" rtl="0">
              <a:lnSpc>
                <a:spcPct val="100000"/>
              </a:lnSpc>
              <a:spcBef>
                <a:spcPts val="0"/>
              </a:spcBef>
              <a:spcAft>
                <a:spcPts val="0"/>
              </a:spcAft>
              <a:buClr>
                <a:schemeClr val="lt1"/>
              </a:buClr>
              <a:buSzPts val="2100"/>
              <a:buNone/>
              <a:defRPr sz="2100">
                <a:solidFill>
                  <a:schemeClr val="lt1"/>
                </a:solidFill>
              </a:defRPr>
            </a:lvl7pPr>
            <a:lvl8pPr lvl="7" rtl="0">
              <a:lnSpc>
                <a:spcPct val="100000"/>
              </a:lnSpc>
              <a:spcBef>
                <a:spcPts val="0"/>
              </a:spcBef>
              <a:spcAft>
                <a:spcPts val="0"/>
              </a:spcAft>
              <a:buClr>
                <a:schemeClr val="lt1"/>
              </a:buClr>
              <a:buSzPts val="2100"/>
              <a:buNone/>
              <a:defRPr sz="2100">
                <a:solidFill>
                  <a:schemeClr val="lt1"/>
                </a:solidFill>
              </a:defRPr>
            </a:lvl8pPr>
            <a:lvl9pPr lvl="8" rtl="0">
              <a:lnSpc>
                <a:spcPct val="100000"/>
              </a:lnSpc>
              <a:spcBef>
                <a:spcPts val="0"/>
              </a:spcBef>
              <a:spcAft>
                <a:spcPts val="0"/>
              </a:spcAft>
              <a:buClr>
                <a:schemeClr val="lt1"/>
              </a:buClr>
              <a:buSzPts val="2100"/>
              <a:buNone/>
              <a:defRPr sz="2100">
                <a:solidFill>
                  <a:schemeClr val="lt1"/>
                </a:solidFill>
              </a:defRPr>
            </a:lvl9pPr>
          </a:lstStyle>
          <a:p/>
        </p:txBody>
      </p:sp>
      <p:sp>
        <p:nvSpPr>
          <p:cNvPr id="18" name="Google Shape;18;p2"/>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69"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1"/>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 name="Google Shape;76;p11"/>
          <p:cNvSpPr txBox="1"/>
          <p:nvPr>
            <p:ph hasCustomPrompt="1" type="title"/>
          </p:nvPr>
        </p:nvSpPr>
        <p:spPr>
          <a:xfrm>
            <a:off x="311700" y="1256050"/>
            <a:ext cx="8520600" cy="2030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2000"/>
              <a:buNone/>
              <a:defRPr sz="12000">
                <a:solidFill>
                  <a:schemeClr val="lt1"/>
                </a:solidFill>
              </a:defRPr>
            </a:lvl1pPr>
            <a:lvl2pPr lvl="1" rtl="0" algn="ctr">
              <a:spcBef>
                <a:spcPts val="0"/>
              </a:spcBef>
              <a:spcAft>
                <a:spcPts val="0"/>
              </a:spcAft>
              <a:buClr>
                <a:schemeClr val="lt1"/>
              </a:buClr>
              <a:buSzPts val="12000"/>
              <a:buNone/>
              <a:defRPr sz="12000">
                <a:solidFill>
                  <a:schemeClr val="lt1"/>
                </a:solidFill>
              </a:defRPr>
            </a:lvl2pPr>
            <a:lvl3pPr lvl="2" rtl="0" algn="ctr">
              <a:spcBef>
                <a:spcPts val="0"/>
              </a:spcBef>
              <a:spcAft>
                <a:spcPts val="0"/>
              </a:spcAft>
              <a:buClr>
                <a:schemeClr val="lt1"/>
              </a:buClr>
              <a:buSzPts val="12000"/>
              <a:buNone/>
              <a:defRPr sz="12000">
                <a:solidFill>
                  <a:schemeClr val="lt1"/>
                </a:solidFill>
              </a:defRPr>
            </a:lvl3pPr>
            <a:lvl4pPr lvl="3" rtl="0" algn="ctr">
              <a:spcBef>
                <a:spcPts val="0"/>
              </a:spcBef>
              <a:spcAft>
                <a:spcPts val="0"/>
              </a:spcAft>
              <a:buClr>
                <a:schemeClr val="lt1"/>
              </a:buClr>
              <a:buSzPts val="12000"/>
              <a:buNone/>
              <a:defRPr sz="12000">
                <a:solidFill>
                  <a:schemeClr val="lt1"/>
                </a:solidFill>
              </a:defRPr>
            </a:lvl4pPr>
            <a:lvl5pPr lvl="4" rtl="0" algn="ctr">
              <a:spcBef>
                <a:spcPts val="0"/>
              </a:spcBef>
              <a:spcAft>
                <a:spcPts val="0"/>
              </a:spcAft>
              <a:buClr>
                <a:schemeClr val="lt1"/>
              </a:buClr>
              <a:buSzPts val="12000"/>
              <a:buNone/>
              <a:defRPr sz="12000">
                <a:solidFill>
                  <a:schemeClr val="lt1"/>
                </a:solidFill>
              </a:defRPr>
            </a:lvl5pPr>
            <a:lvl6pPr lvl="5" rtl="0" algn="ctr">
              <a:spcBef>
                <a:spcPts val="0"/>
              </a:spcBef>
              <a:spcAft>
                <a:spcPts val="0"/>
              </a:spcAft>
              <a:buClr>
                <a:schemeClr val="lt1"/>
              </a:buClr>
              <a:buSzPts val="12000"/>
              <a:buNone/>
              <a:defRPr sz="12000">
                <a:solidFill>
                  <a:schemeClr val="lt1"/>
                </a:solidFill>
              </a:defRPr>
            </a:lvl6pPr>
            <a:lvl7pPr lvl="6" rtl="0" algn="ctr">
              <a:spcBef>
                <a:spcPts val="0"/>
              </a:spcBef>
              <a:spcAft>
                <a:spcPts val="0"/>
              </a:spcAft>
              <a:buClr>
                <a:schemeClr val="lt1"/>
              </a:buClr>
              <a:buSzPts val="12000"/>
              <a:buNone/>
              <a:defRPr sz="12000">
                <a:solidFill>
                  <a:schemeClr val="lt1"/>
                </a:solidFill>
              </a:defRPr>
            </a:lvl7pPr>
            <a:lvl8pPr lvl="7" rtl="0" algn="ctr">
              <a:spcBef>
                <a:spcPts val="0"/>
              </a:spcBef>
              <a:spcAft>
                <a:spcPts val="0"/>
              </a:spcAft>
              <a:buClr>
                <a:schemeClr val="lt1"/>
              </a:buClr>
              <a:buSzPts val="12000"/>
              <a:buNone/>
              <a:defRPr sz="12000">
                <a:solidFill>
                  <a:schemeClr val="lt1"/>
                </a:solidFill>
              </a:defRPr>
            </a:lvl8pPr>
            <a:lvl9pPr lvl="8" rtl="0"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p:nvPr>
            <p:ph idx="1" type="body"/>
          </p:nvPr>
        </p:nvSpPr>
        <p:spPr>
          <a:xfrm>
            <a:off x="311700" y="3369225"/>
            <a:ext cx="8520600" cy="12819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Clr>
                <a:schemeClr val="lt1"/>
              </a:buClr>
              <a:buSzPts val="1800"/>
              <a:buChar char="●"/>
              <a:defRPr>
                <a:solidFill>
                  <a:schemeClr val="lt1"/>
                </a:solidFill>
              </a:defRPr>
            </a:lvl1pPr>
            <a:lvl2pPr indent="-317500" lvl="1" marL="914400" rtl="0" algn="ctr">
              <a:spcBef>
                <a:spcPts val="1600"/>
              </a:spcBef>
              <a:spcAft>
                <a:spcPts val="0"/>
              </a:spcAft>
              <a:buClr>
                <a:schemeClr val="lt1"/>
              </a:buClr>
              <a:buSzPts val="1400"/>
              <a:buChar char="○"/>
              <a:defRPr>
                <a:solidFill>
                  <a:schemeClr val="lt1"/>
                </a:solidFill>
              </a:defRPr>
            </a:lvl2pPr>
            <a:lvl3pPr indent="-317500" lvl="2" marL="1371600" rtl="0" algn="ctr">
              <a:spcBef>
                <a:spcPts val="1600"/>
              </a:spcBef>
              <a:spcAft>
                <a:spcPts val="0"/>
              </a:spcAft>
              <a:buClr>
                <a:schemeClr val="lt1"/>
              </a:buClr>
              <a:buSzPts val="1400"/>
              <a:buChar char="■"/>
              <a:defRPr>
                <a:solidFill>
                  <a:schemeClr val="lt1"/>
                </a:solidFill>
              </a:defRPr>
            </a:lvl3pPr>
            <a:lvl4pPr indent="-317500" lvl="3" marL="1828800" rtl="0" algn="ctr">
              <a:spcBef>
                <a:spcPts val="1600"/>
              </a:spcBef>
              <a:spcAft>
                <a:spcPts val="0"/>
              </a:spcAft>
              <a:buClr>
                <a:schemeClr val="lt1"/>
              </a:buClr>
              <a:buSzPts val="1400"/>
              <a:buChar char="●"/>
              <a:defRPr>
                <a:solidFill>
                  <a:schemeClr val="lt1"/>
                </a:solidFill>
              </a:defRPr>
            </a:lvl4pPr>
            <a:lvl5pPr indent="-317500" lvl="4" marL="2286000" rtl="0" algn="ctr">
              <a:spcBef>
                <a:spcPts val="1600"/>
              </a:spcBef>
              <a:spcAft>
                <a:spcPts val="0"/>
              </a:spcAft>
              <a:buClr>
                <a:schemeClr val="lt1"/>
              </a:buClr>
              <a:buSzPts val="1400"/>
              <a:buChar char="○"/>
              <a:defRPr>
                <a:solidFill>
                  <a:schemeClr val="lt1"/>
                </a:solidFill>
              </a:defRPr>
            </a:lvl5pPr>
            <a:lvl6pPr indent="-317500" lvl="5" marL="2743200" rtl="0" algn="ctr">
              <a:spcBef>
                <a:spcPts val="1600"/>
              </a:spcBef>
              <a:spcAft>
                <a:spcPts val="0"/>
              </a:spcAft>
              <a:buClr>
                <a:schemeClr val="lt1"/>
              </a:buClr>
              <a:buSzPts val="1400"/>
              <a:buChar char="■"/>
              <a:defRPr>
                <a:solidFill>
                  <a:schemeClr val="lt1"/>
                </a:solidFill>
              </a:defRPr>
            </a:lvl6pPr>
            <a:lvl7pPr indent="-317500" lvl="6" marL="3200400" rtl="0" algn="ctr">
              <a:spcBef>
                <a:spcPts val="1600"/>
              </a:spcBef>
              <a:spcAft>
                <a:spcPts val="0"/>
              </a:spcAft>
              <a:buClr>
                <a:schemeClr val="lt1"/>
              </a:buClr>
              <a:buSzPts val="1400"/>
              <a:buChar char="●"/>
              <a:defRPr>
                <a:solidFill>
                  <a:schemeClr val="lt1"/>
                </a:solidFill>
              </a:defRPr>
            </a:lvl7pPr>
            <a:lvl8pPr indent="-317500" lvl="7" marL="3657600" rtl="0" algn="ctr">
              <a:spcBef>
                <a:spcPts val="1600"/>
              </a:spcBef>
              <a:spcAft>
                <a:spcPts val="0"/>
              </a:spcAft>
              <a:buClr>
                <a:schemeClr val="lt1"/>
              </a:buClr>
              <a:buSzPts val="1400"/>
              <a:buChar char="○"/>
              <a:defRPr>
                <a:solidFill>
                  <a:schemeClr val="lt1"/>
                </a:solidFill>
              </a:defRPr>
            </a:lvl8pPr>
            <a:lvl9pPr indent="-317500" lvl="8" marL="4114800" rtl="0" algn="ctr">
              <a:spcBef>
                <a:spcPts val="1600"/>
              </a:spcBef>
              <a:spcAft>
                <a:spcPts val="1600"/>
              </a:spcAft>
              <a:buClr>
                <a:schemeClr val="lt1"/>
              </a:buClr>
              <a:buSzPts val="1400"/>
              <a:buChar char="■"/>
              <a:defRPr>
                <a:solidFill>
                  <a:schemeClr val="lt1"/>
                </a:solidFill>
              </a:defRPr>
            </a:lvl9pPr>
          </a:lstStyle>
          <a:p/>
        </p:txBody>
      </p:sp>
      <p:sp>
        <p:nvSpPr>
          <p:cNvPr id="78" name="Google Shape;78;p11"/>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9" name="Shape 79"/>
        <p:cNvGrpSpPr/>
        <p:nvPr/>
      </p:nvGrpSpPr>
      <p:grpSpPr>
        <a:xfrm>
          <a:off x="0" y="0"/>
          <a:ext cx="0" cy="0"/>
          <a:chOff x="0" y="0"/>
          <a:chExt cx="0" cy="0"/>
        </a:xfrm>
      </p:grpSpPr>
      <p:sp>
        <p:nvSpPr>
          <p:cNvPr id="80" name="Google Shape;80;p12"/>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9"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3"/>
          <p:cNvSpPr txBox="1"/>
          <p:nvPr>
            <p:ph type="title"/>
          </p:nvPr>
        </p:nvSpPr>
        <p:spPr>
          <a:xfrm>
            <a:off x="598100" y="2152347"/>
            <a:ext cx="8222100" cy="8388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4200"/>
              <a:buNone/>
              <a:defRPr sz="42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p:txBody>
      </p:sp>
      <p:sp>
        <p:nvSpPr>
          <p:cNvPr id="27" name="Google Shape;27;p3"/>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p:nvPr/>
          </p:nvSpPr>
          <p:spPr>
            <a:xfrm>
              <a:off x="7170274" y="3903669"/>
              <a:ext cx="989100" cy="987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a:off x="0" y="4891594"/>
              <a:ext cx="9144000" cy="252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 name="Google Shape;35;p4"/>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6" name="Google Shape;36;p4"/>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37" name="Google Shape;37;p4"/>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8" name="Shape 38"/>
        <p:cNvGrpSpPr/>
        <p:nvPr/>
      </p:nvGrpSpPr>
      <p:grpSpPr>
        <a:xfrm>
          <a:off x="0" y="0"/>
          <a:ext cx="0" cy="0"/>
          <a:chOff x="0" y="0"/>
          <a:chExt cx="0" cy="0"/>
        </a:xfrm>
      </p:grpSpPr>
      <p:sp>
        <p:nvSpPr>
          <p:cNvPr id="39" name="Google Shape;39;p5"/>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0" name="Google Shape;40;p5"/>
          <p:cNvSpPr txBox="1"/>
          <p:nvPr>
            <p:ph idx="1" type="body"/>
          </p:nvPr>
        </p:nvSpPr>
        <p:spPr>
          <a:xfrm>
            <a:off x="311700" y="1229975"/>
            <a:ext cx="3999900" cy="33390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41" name="Google Shape;41;p5"/>
          <p:cNvSpPr txBox="1"/>
          <p:nvPr>
            <p:ph idx="2" type="body"/>
          </p:nvPr>
        </p:nvSpPr>
        <p:spPr>
          <a:xfrm>
            <a:off x="4832400" y="1229975"/>
            <a:ext cx="3999900" cy="33390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42" name="Google Shape;42;p5"/>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3" name="Shape 43"/>
        <p:cNvGrpSpPr/>
        <p:nvPr/>
      </p:nvGrpSpPr>
      <p:grpSpPr>
        <a:xfrm>
          <a:off x="0" y="0"/>
          <a:ext cx="0" cy="0"/>
          <a:chOff x="0" y="0"/>
          <a:chExt cx="0" cy="0"/>
        </a:xfrm>
      </p:grpSpPr>
      <p:sp>
        <p:nvSpPr>
          <p:cNvPr id="44" name="Google Shape;44;p6"/>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5" name="Google Shape;45;p6"/>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6" name="Shape 46"/>
        <p:cNvGrpSpPr/>
        <p:nvPr/>
      </p:nvGrpSpPr>
      <p:grpSpPr>
        <a:xfrm>
          <a:off x="0" y="0"/>
          <a:ext cx="0" cy="0"/>
          <a:chOff x="0" y="0"/>
          <a:chExt cx="0" cy="0"/>
        </a:xfrm>
      </p:grpSpPr>
      <p:sp>
        <p:nvSpPr>
          <p:cNvPr id="47" name="Google Shape;47;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8" name="Google Shape;48;p7"/>
          <p:cNvSpPr txBox="1"/>
          <p:nvPr>
            <p:ph idx="1" type="body"/>
          </p:nvPr>
        </p:nvSpPr>
        <p:spPr>
          <a:xfrm>
            <a:off x="311700" y="1465804"/>
            <a:ext cx="2808000" cy="31032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49" name="Google Shape;49;p7"/>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50"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8"/>
            <p:cNvSpPr/>
            <p:nvPr/>
          </p:nvSpPr>
          <p:spPr>
            <a:xfrm flipH="1" rot="10800000">
              <a:off x="7113588" y="107"/>
              <a:ext cx="1015200" cy="10152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 name="Google Shape;57;p8"/>
          <p:cNvSpPr txBox="1"/>
          <p:nvPr>
            <p:ph type="title"/>
          </p:nvPr>
        </p:nvSpPr>
        <p:spPr>
          <a:xfrm>
            <a:off x="490250" y="526350"/>
            <a:ext cx="5618700" cy="40908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58" name="Google Shape;58;p8"/>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9"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 name="Google Shape;6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62" name="Google Shape;62;p9"/>
          <p:cNvSpPr txBox="1"/>
          <p:nvPr>
            <p:ph type="title"/>
          </p:nvPr>
        </p:nvSpPr>
        <p:spPr>
          <a:xfrm>
            <a:off x="265500" y="1151100"/>
            <a:ext cx="4045200" cy="1564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63" name="Google Shape;63;p9"/>
          <p:cNvSpPr txBox="1"/>
          <p:nvPr>
            <p:ph idx="1" type="subTitle"/>
          </p:nvPr>
        </p:nvSpPr>
        <p:spPr>
          <a:xfrm>
            <a:off x="265500" y="2769001"/>
            <a:ext cx="4045200" cy="126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64" name="Google Shape;64;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65" name="Google Shape;65;p9"/>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6" name="Shape 66"/>
        <p:cNvGrpSpPr/>
        <p:nvPr/>
      </p:nvGrpSpPr>
      <p:grpSpPr>
        <a:xfrm>
          <a:off x="0" y="0"/>
          <a:ext cx="0" cy="0"/>
          <a:chOff x="0" y="0"/>
          <a:chExt cx="0" cy="0"/>
        </a:xfrm>
      </p:grpSpPr>
      <p:sp>
        <p:nvSpPr>
          <p:cNvPr id="67" name="Google Shape;67;p10"/>
          <p:cNvSpPr txBox="1"/>
          <p:nvPr>
            <p:ph idx="1" type="body"/>
          </p:nvPr>
        </p:nvSpPr>
        <p:spPr>
          <a:xfrm>
            <a:off x="319500" y="4230575"/>
            <a:ext cx="5998800" cy="5988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68" name="Google Shape;68;p10"/>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eometr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p:txBody>
      </p:sp>
      <p:sp>
        <p:nvSpPr>
          <p:cNvPr id="7" name="Google Shape;7;p1"/>
          <p:cNvSpPr txBox="1"/>
          <p:nvPr>
            <p:ph idx="1" type="body"/>
          </p:nvPr>
        </p:nvSpPr>
        <p:spPr>
          <a:xfrm>
            <a:off x="311700" y="1229875"/>
            <a:ext cx="8520600" cy="33390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indent="-317500" lvl="1" marL="9144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indent="-317500" lvl="2" marL="13716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indent="-317500" lvl="3" marL="18288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indent="-317500" lvl="4" marL="22860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indent="-317500" lvl="5" marL="27432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indent="-317500" lvl="6" marL="32004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indent="-317500" lvl="7" marL="36576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indent="-317500" lvl="8" marL="4114800" rtl="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lt1"/>
                </a:solidFill>
                <a:latin typeface="Roboto"/>
                <a:ea typeface="Roboto"/>
                <a:cs typeface="Roboto"/>
                <a:sym typeface="Roboto"/>
              </a:defRPr>
            </a:lvl1pPr>
            <a:lvl2pPr lvl="1" rtl="0" algn="r">
              <a:buNone/>
              <a:defRPr sz="1000">
                <a:solidFill>
                  <a:schemeClr val="lt1"/>
                </a:solidFill>
                <a:latin typeface="Roboto"/>
                <a:ea typeface="Roboto"/>
                <a:cs typeface="Roboto"/>
                <a:sym typeface="Roboto"/>
              </a:defRPr>
            </a:lvl2pPr>
            <a:lvl3pPr lvl="2" rtl="0" algn="r">
              <a:buNone/>
              <a:defRPr sz="1000">
                <a:solidFill>
                  <a:schemeClr val="lt1"/>
                </a:solidFill>
                <a:latin typeface="Roboto"/>
                <a:ea typeface="Roboto"/>
                <a:cs typeface="Roboto"/>
                <a:sym typeface="Roboto"/>
              </a:defRPr>
            </a:lvl3pPr>
            <a:lvl4pPr lvl="3" rtl="0" algn="r">
              <a:buNone/>
              <a:defRPr sz="1000">
                <a:solidFill>
                  <a:schemeClr val="lt1"/>
                </a:solidFill>
                <a:latin typeface="Roboto"/>
                <a:ea typeface="Roboto"/>
                <a:cs typeface="Roboto"/>
                <a:sym typeface="Roboto"/>
              </a:defRPr>
            </a:lvl4pPr>
            <a:lvl5pPr lvl="4" rtl="0" algn="r">
              <a:buNone/>
              <a:defRPr sz="1000">
                <a:solidFill>
                  <a:schemeClr val="lt1"/>
                </a:solidFill>
                <a:latin typeface="Roboto"/>
                <a:ea typeface="Roboto"/>
                <a:cs typeface="Roboto"/>
                <a:sym typeface="Roboto"/>
              </a:defRPr>
            </a:lvl5pPr>
            <a:lvl6pPr lvl="5" rtl="0" algn="r">
              <a:buNone/>
              <a:defRPr sz="1000">
                <a:solidFill>
                  <a:schemeClr val="lt1"/>
                </a:solidFill>
                <a:latin typeface="Roboto"/>
                <a:ea typeface="Roboto"/>
                <a:cs typeface="Roboto"/>
                <a:sym typeface="Roboto"/>
              </a:defRPr>
            </a:lvl6pPr>
            <a:lvl7pPr lvl="6" rtl="0" algn="r">
              <a:buNone/>
              <a:defRPr sz="1000">
                <a:solidFill>
                  <a:schemeClr val="lt1"/>
                </a:solidFill>
                <a:latin typeface="Roboto"/>
                <a:ea typeface="Roboto"/>
                <a:cs typeface="Roboto"/>
                <a:sym typeface="Roboto"/>
              </a:defRPr>
            </a:lvl7pPr>
            <a:lvl8pPr lvl="7" rtl="0" algn="r">
              <a:buNone/>
              <a:defRPr sz="1000">
                <a:solidFill>
                  <a:schemeClr val="lt1"/>
                </a:solidFill>
                <a:latin typeface="Roboto"/>
                <a:ea typeface="Roboto"/>
                <a:cs typeface="Roboto"/>
                <a:sym typeface="Roboto"/>
              </a:defRPr>
            </a:lvl8pPr>
            <a:lvl9pPr lvl="8" rtl="0" algn="r">
              <a:buNone/>
              <a:defRPr sz="1000">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1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2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image" Target="../media/image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 Id="rId3"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 Id="rId3" Type="http://schemas.openxmlformats.org/officeDocument/2006/relationships/image" Target="../media/image3.png"/><Relationship Id="rId4" Type="http://schemas.openxmlformats.org/officeDocument/2006/relationships/image" Target="../media/image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xml"/><Relationship Id="rId3" Type="http://schemas.openxmlformats.org/officeDocument/2006/relationships/image" Target="../media/image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xml"/><Relationship Id="rId3" Type="http://schemas.openxmlformats.org/officeDocument/2006/relationships/image" Target="../media/image1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6.xml"/><Relationship Id="rId3" Type="http://schemas.openxmlformats.org/officeDocument/2006/relationships/image" Target="../media/image21.png"/><Relationship Id="rId4" Type="http://schemas.openxmlformats.org/officeDocument/2006/relationships/image" Target="../media/image22.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2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2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9.xml"/><Relationship Id="rId3" Type="http://schemas.openxmlformats.org/officeDocument/2006/relationships/image" Target="../media/image18.png"/><Relationship Id="rId4" Type="http://schemas.openxmlformats.org/officeDocument/2006/relationships/image" Target="../media/image1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3"/>
          <p:cNvSpPr txBox="1"/>
          <p:nvPr>
            <p:ph type="ctrTitle"/>
          </p:nvPr>
        </p:nvSpPr>
        <p:spPr>
          <a:xfrm>
            <a:off x="598100" y="1775222"/>
            <a:ext cx="8222100" cy="83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Comparative Education Index in Turkey: Before and After</a:t>
            </a:r>
            <a:endParaRPr/>
          </a:p>
        </p:txBody>
      </p:sp>
      <p:sp>
        <p:nvSpPr>
          <p:cNvPr id="86" name="Google Shape;86;p13"/>
          <p:cNvSpPr txBox="1"/>
          <p:nvPr>
            <p:ph idx="1" type="subTitle"/>
          </p:nvPr>
        </p:nvSpPr>
        <p:spPr>
          <a:xfrm>
            <a:off x="598088" y="2715913"/>
            <a:ext cx="8222100" cy="43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CS210 - Introduction to Data Science Project </a:t>
            </a:r>
            <a:endParaRPr/>
          </a:p>
          <a:p>
            <a:pPr indent="0" lvl="0" marL="0" rtl="0" algn="l">
              <a:spcBef>
                <a:spcPts val="0"/>
              </a:spcBef>
              <a:spcAft>
                <a:spcPts val="0"/>
              </a:spcAft>
              <a:buNone/>
            </a:pPr>
            <a:r>
              <a:rPr lang="en"/>
              <a:t>by Team Sanity Check</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sz="1700"/>
              <a:t>Serhan </a:t>
            </a:r>
            <a:r>
              <a:rPr lang="en" sz="1700"/>
              <a:t>Yılmaz</a:t>
            </a:r>
            <a:r>
              <a:rPr lang="en" sz="1700"/>
              <a:t>, Bilgehan Bilgin, Beste Bayhan, Mustafa Harun Şendur</a:t>
            </a:r>
            <a:endParaRPr sz="17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pic>
        <p:nvPicPr>
          <p:cNvPr id="164" name="Google Shape;164;p22"/>
          <p:cNvPicPr preferRelativeResize="0"/>
          <p:nvPr/>
        </p:nvPicPr>
        <p:blipFill>
          <a:blip r:embed="rId3">
            <a:alphaModFix/>
          </a:blip>
          <a:stretch>
            <a:fillRect/>
          </a:stretch>
        </p:blipFill>
        <p:spPr>
          <a:xfrm>
            <a:off x="3571648" y="0"/>
            <a:ext cx="5572355" cy="5143501"/>
          </a:xfrm>
          <a:prstGeom prst="rect">
            <a:avLst/>
          </a:prstGeom>
          <a:noFill/>
          <a:ln>
            <a:noFill/>
          </a:ln>
        </p:spPr>
      </p:pic>
      <p:sp>
        <p:nvSpPr>
          <p:cNvPr id="165" name="Google Shape;165;p22"/>
          <p:cNvSpPr txBox="1"/>
          <p:nvPr/>
        </p:nvSpPr>
        <p:spPr>
          <a:xfrm>
            <a:off x="257675" y="566500"/>
            <a:ext cx="3314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Roboto"/>
              <a:ea typeface="Roboto"/>
              <a:cs typeface="Roboto"/>
              <a:sym typeface="Roboto"/>
            </a:endParaRPr>
          </a:p>
        </p:txBody>
      </p:sp>
      <p:sp>
        <p:nvSpPr>
          <p:cNvPr id="166" name="Google Shape;166;p22"/>
          <p:cNvSpPr txBox="1"/>
          <p:nvPr/>
        </p:nvSpPr>
        <p:spPr>
          <a:xfrm>
            <a:off x="0" y="347200"/>
            <a:ext cx="3754800" cy="8388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700">
                <a:latin typeface="Roboto"/>
                <a:ea typeface="Roboto"/>
                <a:cs typeface="Roboto"/>
                <a:sym typeface="Roboto"/>
              </a:rPr>
              <a:t>Correlation Heatmap - Analysing the Correlations of Features</a:t>
            </a:r>
            <a:endParaRPr>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3"/>
          <p:cNvSpPr txBox="1"/>
          <p:nvPr/>
        </p:nvSpPr>
        <p:spPr>
          <a:xfrm>
            <a:off x="257675" y="566500"/>
            <a:ext cx="3314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Roboto"/>
              <a:ea typeface="Roboto"/>
              <a:cs typeface="Roboto"/>
              <a:sym typeface="Roboto"/>
            </a:endParaRPr>
          </a:p>
        </p:txBody>
      </p:sp>
      <p:sp>
        <p:nvSpPr>
          <p:cNvPr id="172" name="Google Shape;172;p23"/>
          <p:cNvSpPr txBox="1"/>
          <p:nvPr/>
        </p:nvSpPr>
        <p:spPr>
          <a:xfrm>
            <a:off x="0" y="347200"/>
            <a:ext cx="8563800" cy="8388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700">
                <a:latin typeface="Roboto"/>
                <a:ea typeface="Roboto"/>
                <a:cs typeface="Roboto"/>
                <a:sym typeface="Roboto"/>
              </a:rPr>
              <a:t>Stacked Bar Chart - Numbers of Students &amp; Teachers by Education Level</a:t>
            </a:r>
            <a:endParaRPr>
              <a:latin typeface="Roboto"/>
              <a:ea typeface="Roboto"/>
              <a:cs typeface="Roboto"/>
              <a:sym typeface="Roboto"/>
            </a:endParaRPr>
          </a:p>
          <a:p>
            <a:pPr indent="0" lvl="0" marL="0" rtl="0" algn="l">
              <a:lnSpc>
                <a:spcPct val="150000"/>
              </a:lnSpc>
              <a:spcBef>
                <a:spcPts val="0"/>
              </a:spcBef>
              <a:spcAft>
                <a:spcPts val="0"/>
              </a:spcAft>
              <a:buNone/>
            </a:pPr>
            <a:r>
              <a:t/>
            </a:r>
            <a:endParaRPr sz="1700">
              <a:latin typeface="Roboto"/>
              <a:ea typeface="Roboto"/>
              <a:cs typeface="Roboto"/>
              <a:sym typeface="Roboto"/>
            </a:endParaRPr>
          </a:p>
        </p:txBody>
      </p:sp>
      <p:pic>
        <p:nvPicPr>
          <p:cNvPr id="173" name="Google Shape;173;p23"/>
          <p:cNvPicPr preferRelativeResize="0"/>
          <p:nvPr/>
        </p:nvPicPr>
        <p:blipFill>
          <a:blip r:embed="rId3">
            <a:alphaModFix/>
          </a:blip>
          <a:stretch>
            <a:fillRect/>
          </a:stretch>
        </p:blipFill>
        <p:spPr>
          <a:xfrm>
            <a:off x="152400" y="1338400"/>
            <a:ext cx="7562346" cy="365269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4"/>
          <p:cNvSpPr txBox="1"/>
          <p:nvPr/>
        </p:nvSpPr>
        <p:spPr>
          <a:xfrm>
            <a:off x="257675" y="566500"/>
            <a:ext cx="3314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Roboto"/>
              <a:ea typeface="Roboto"/>
              <a:cs typeface="Roboto"/>
              <a:sym typeface="Roboto"/>
            </a:endParaRPr>
          </a:p>
        </p:txBody>
      </p:sp>
      <p:sp>
        <p:nvSpPr>
          <p:cNvPr id="179" name="Google Shape;179;p24"/>
          <p:cNvSpPr txBox="1"/>
          <p:nvPr/>
        </p:nvSpPr>
        <p:spPr>
          <a:xfrm>
            <a:off x="0" y="347200"/>
            <a:ext cx="8258100" cy="8388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700">
                <a:latin typeface="Roboto"/>
                <a:ea typeface="Roboto"/>
                <a:cs typeface="Roboto"/>
                <a:sym typeface="Roboto"/>
              </a:rPr>
              <a:t>Scatter Plot - HDI Index &amp; Teacher per Student Correlation - Kindergarten</a:t>
            </a:r>
            <a:endParaRPr sz="1700">
              <a:latin typeface="Roboto"/>
              <a:ea typeface="Roboto"/>
              <a:cs typeface="Roboto"/>
              <a:sym typeface="Roboto"/>
            </a:endParaRPr>
          </a:p>
          <a:p>
            <a:pPr indent="0" lvl="0" marL="0" rtl="0" algn="l">
              <a:lnSpc>
                <a:spcPct val="150000"/>
              </a:lnSpc>
              <a:spcBef>
                <a:spcPts val="0"/>
              </a:spcBef>
              <a:spcAft>
                <a:spcPts val="0"/>
              </a:spcAft>
              <a:buNone/>
            </a:pPr>
            <a:r>
              <a:t/>
            </a:r>
            <a:endParaRPr sz="1700">
              <a:latin typeface="Roboto"/>
              <a:ea typeface="Roboto"/>
              <a:cs typeface="Roboto"/>
              <a:sym typeface="Roboto"/>
            </a:endParaRPr>
          </a:p>
        </p:txBody>
      </p:sp>
      <p:pic>
        <p:nvPicPr>
          <p:cNvPr id="180" name="Google Shape;180;p24"/>
          <p:cNvPicPr preferRelativeResize="0"/>
          <p:nvPr/>
        </p:nvPicPr>
        <p:blipFill rotWithShape="1">
          <a:blip r:embed="rId3">
            <a:alphaModFix/>
          </a:blip>
          <a:srcRect b="0" l="-1420" r="1419" t="0"/>
          <a:stretch/>
        </p:blipFill>
        <p:spPr>
          <a:xfrm>
            <a:off x="111650" y="1250825"/>
            <a:ext cx="8674706" cy="326000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25"/>
          <p:cNvSpPr txBox="1"/>
          <p:nvPr/>
        </p:nvSpPr>
        <p:spPr>
          <a:xfrm>
            <a:off x="257675" y="566500"/>
            <a:ext cx="3314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Roboto"/>
              <a:ea typeface="Roboto"/>
              <a:cs typeface="Roboto"/>
              <a:sym typeface="Roboto"/>
            </a:endParaRPr>
          </a:p>
        </p:txBody>
      </p:sp>
      <p:sp>
        <p:nvSpPr>
          <p:cNvPr id="186" name="Google Shape;186;p25"/>
          <p:cNvSpPr txBox="1"/>
          <p:nvPr/>
        </p:nvSpPr>
        <p:spPr>
          <a:xfrm>
            <a:off x="0" y="347200"/>
            <a:ext cx="8441400" cy="8388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700">
                <a:latin typeface="Roboto"/>
                <a:ea typeface="Roboto"/>
                <a:cs typeface="Roboto"/>
                <a:sym typeface="Roboto"/>
              </a:rPr>
              <a:t>Scatter Plot - HDI Index &amp; Teacher per Student Correlation - Primary School</a:t>
            </a:r>
            <a:endParaRPr sz="1700">
              <a:latin typeface="Roboto"/>
              <a:ea typeface="Roboto"/>
              <a:cs typeface="Roboto"/>
              <a:sym typeface="Roboto"/>
            </a:endParaRPr>
          </a:p>
          <a:p>
            <a:pPr indent="0" lvl="0" marL="0" rtl="0" algn="l">
              <a:lnSpc>
                <a:spcPct val="150000"/>
              </a:lnSpc>
              <a:spcBef>
                <a:spcPts val="0"/>
              </a:spcBef>
              <a:spcAft>
                <a:spcPts val="0"/>
              </a:spcAft>
              <a:buNone/>
            </a:pPr>
            <a:r>
              <a:t/>
            </a:r>
            <a:endParaRPr sz="1700">
              <a:latin typeface="Roboto"/>
              <a:ea typeface="Roboto"/>
              <a:cs typeface="Roboto"/>
              <a:sym typeface="Roboto"/>
            </a:endParaRPr>
          </a:p>
        </p:txBody>
      </p:sp>
      <p:pic>
        <p:nvPicPr>
          <p:cNvPr id="187" name="Google Shape;187;p25"/>
          <p:cNvPicPr preferRelativeResize="0"/>
          <p:nvPr/>
        </p:nvPicPr>
        <p:blipFill>
          <a:blip r:embed="rId3">
            <a:alphaModFix/>
          </a:blip>
          <a:stretch>
            <a:fillRect/>
          </a:stretch>
        </p:blipFill>
        <p:spPr>
          <a:xfrm>
            <a:off x="152400" y="1338400"/>
            <a:ext cx="8839200" cy="3321818"/>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26"/>
          <p:cNvSpPr txBox="1"/>
          <p:nvPr/>
        </p:nvSpPr>
        <p:spPr>
          <a:xfrm>
            <a:off x="257675" y="566500"/>
            <a:ext cx="3314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Roboto"/>
              <a:ea typeface="Roboto"/>
              <a:cs typeface="Roboto"/>
              <a:sym typeface="Roboto"/>
            </a:endParaRPr>
          </a:p>
        </p:txBody>
      </p:sp>
      <p:sp>
        <p:nvSpPr>
          <p:cNvPr id="193" name="Google Shape;193;p26"/>
          <p:cNvSpPr txBox="1"/>
          <p:nvPr/>
        </p:nvSpPr>
        <p:spPr>
          <a:xfrm>
            <a:off x="0" y="347200"/>
            <a:ext cx="8208600" cy="8388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700">
                <a:latin typeface="Roboto"/>
                <a:ea typeface="Roboto"/>
                <a:cs typeface="Roboto"/>
                <a:sym typeface="Roboto"/>
              </a:rPr>
              <a:t>Scatter Plot - HDI Index &amp; Teacher per Student Correlation - Secondary School</a:t>
            </a:r>
            <a:endParaRPr sz="1700">
              <a:latin typeface="Roboto"/>
              <a:ea typeface="Roboto"/>
              <a:cs typeface="Roboto"/>
              <a:sym typeface="Roboto"/>
            </a:endParaRPr>
          </a:p>
          <a:p>
            <a:pPr indent="0" lvl="0" marL="0" rtl="0" algn="l">
              <a:lnSpc>
                <a:spcPct val="150000"/>
              </a:lnSpc>
              <a:spcBef>
                <a:spcPts val="0"/>
              </a:spcBef>
              <a:spcAft>
                <a:spcPts val="0"/>
              </a:spcAft>
              <a:buNone/>
            </a:pPr>
            <a:r>
              <a:t/>
            </a:r>
            <a:endParaRPr sz="1700">
              <a:latin typeface="Roboto"/>
              <a:ea typeface="Roboto"/>
              <a:cs typeface="Roboto"/>
              <a:sym typeface="Roboto"/>
            </a:endParaRPr>
          </a:p>
        </p:txBody>
      </p:sp>
      <p:pic>
        <p:nvPicPr>
          <p:cNvPr id="194" name="Google Shape;194;p26"/>
          <p:cNvPicPr preferRelativeResize="0"/>
          <p:nvPr/>
        </p:nvPicPr>
        <p:blipFill>
          <a:blip r:embed="rId3">
            <a:alphaModFix/>
          </a:blip>
          <a:stretch>
            <a:fillRect/>
          </a:stretch>
        </p:blipFill>
        <p:spPr>
          <a:xfrm>
            <a:off x="152400" y="1338400"/>
            <a:ext cx="8839200" cy="3321818"/>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27"/>
          <p:cNvSpPr txBox="1"/>
          <p:nvPr/>
        </p:nvSpPr>
        <p:spPr>
          <a:xfrm>
            <a:off x="257675" y="566500"/>
            <a:ext cx="3314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Roboto"/>
              <a:ea typeface="Roboto"/>
              <a:cs typeface="Roboto"/>
              <a:sym typeface="Roboto"/>
            </a:endParaRPr>
          </a:p>
        </p:txBody>
      </p:sp>
      <p:sp>
        <p:nvSpPr>
          <p:cNvPr id="200" name="Google Shape;200;p27"/>
          <p:cNvSpPr txBox="1"/>
          <p:nvPr/>
        </p:nvSpPr>
        <p:spPr>
          <a:xfrm>
            <a:off x="0" y="347200"/>
            <a:ext cx="7699200" cy="8388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700">
                <a:latin typeface="Roboto"/>
                <a:ea typeface="Roboto"/>
                <a:cs typeface="Roboto"/>
                <a:sym typeface="Roboto"/>
              </a:rPr>
              <a:t>Scatter Plot - HDI Index &amp; Teacher per Student Correlation - High School</a:t>
            </a:r>
            <a:endParaRPr sz="1700">
              <a:latin typeface="Roboto"/>
              <a:ea typeface="Roboto"/>
              <a:cs typeface="Roboto"/>
              <a:sym typeface="Roboto"/>
            </a:endParaRPr>
          </a:p>
          <a:p>
            <a:pPr indent="0" lvl="0" marL="0" rtl="0" algn="l">
              <a:lnSpc>
                <a:spcPct val="150000"/>
              </a:lnSpc>
              <a:spcBef>
                <a:spcPts val="0"/>
              </a:spcBef>
              <a:spcAft>
                <a:spcPts val="0"/>
              </a:spcAft>
              <a:buNone/>
            </a:pPr>
            <a:r>
              <a:t/>
            </a:r>
            <a:endParaRPr sz="1700">
              <a:latin typeface="Roboto"/>
              <a:ea typeface="Roboto"/>
              <a:cs typeface="Roboto"/>
              <a:sym typeface="Roboto"/>
            </a:endParaRPr>
          </a:p>
        </p:txBody>
      </p:sp>
      <p:pic>
        <p:nvPicPr>
          <p:cNvPr id="201" name="Google Shape;201;p27"/>
          <p:cNvPicPr preferRelativeResize="0"/>
          <p:nvPr/>
        </p:nvPicPr>
        <p:blipFill>
          <a:blip r:embed="rId3">
            <a:alphaModFix/>
          </a:blip>
          <a:stretch>
            <a:fillRect/>
          </a:stretch>
        </p:blipFill>
        <p:spPr>
          <a:xfrm>
            <a:off x="152400" y="1338400"/>
            <a:ext cx="8839200" cy="3321818"/>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28"/>
          <p:cNvSpPr txBox="1"/>
          <p:nvPr/>
        </p:nvSpPr>
        <p:spPr>
          <a:xfrm>
            <a:off x="257675" y="566500"/>
            <a:ext cx="3314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Roboto"/>
              <a:ea typeface="Roboto"/>
              <a:cs typeface="Roboto"/>
              <a:sym typeface="Roboto"/>
            </a:endParaRPr>
          </a:p>
        </p:txBody>
      </p:sp>
      <p:sp>
        <p:nvSpPr>
          <p:cNvPr id="207" name="Google Shape;207;p28"/>
          <p:cNvSpPr txBox="1"/>
          <p:nvPr/>
        </p:nvSpPr>
        <p:spPr>
          <a:xfrm>
            <a:off x="0" y="347200"/>
            <a:ext cx="3603600" cy="12315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700">
                <a:latin typeface="Roboto"/>
                <a:ea typeface="Roboto"/>
                <a:cs typeface="Roboto"/>
                <a:sym typeface="Roboto"/>
              </a:rPr>
              <a:t>Radial Bar Chart - Education Budget per Province</a:t>
            </a:r>
            <a:endParaRPr sz="1700">
              <a:latin typeface="Roboto"/>
              <a:ea typeface="Roboto"/>
              <a:cs typeface="Roboto"/>
              <a:sym typeface="Roboto"/>
            </a:endParaRPr>
          </a:p>
          <a:p>
            <a:pPr indent="0" lvl="0" marL="0" rtl="0" algn="l">
              <a:lnSpc>
                <a:spcPct val="150000"/>
              </a:lnSpc>
              <a:spcBef>
                <a:spcPts val="0"/>
              </a:spcBef>
              <a:spcAft>
                <a:spcPts val="0"/>
              </a:spcAft>
              <a:buNone/>
            </a:pPr>
            <a:r>
              <a:t/>
            </a:r>
            <a:endParaRPr sz="1700">
              <a:latin typeface="Roboto"/>
              <a:ea typeface="Roboto"/>
              <a:cs typeface="Roboto"/>
              <a:sym typeface="Roboto"/>
            </a:endParaRPr>
          </a:p>
        </p:txBody>
      </p:sp>
      <p:pic>
        <p:nvPicPr>
          <p:cNvPr id="208" name="Google Shape;208;p28"/>
          <p:cNvPicPr preferRelativeResize="0"/>
          <p:nvPr/>
        </p:nvPicPr>
        <p:blipFill>
          <a:blip r:embed="rId3">
            <a:alphaModFix/>
          </a:blip>
          <a:stretch>
            <a:fillRect/>
          </a:stretch>
        </p:blipFill>
        <p:spPr>
          <a:xfrm>
            <a:off x="3907200" y="152400"/>
            <a:ext cx="4883643" cy="4838702"/>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29"/>
          <p:cNvSpPr txBox="1"/>
          <p:nvPr/>
        </p:nvSpPr>
        <p:spPr>
          <a:xfrm>
            <a:off x="257675" y="566500"/>
            <a:ext cx="3314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Roboto"/>
              <a:ea typeface="Roboto"/>
              <a:cs typeface="Roboto"/>
              <a:sym typeface="Roboto"/>
            </a:endParaRPr>
          </a:p>
        </p:txBody>
      </p:sp>
      <p:sp>
        <p:nvSpPr>
          <p:cNvPr id="214" name="Google Shape;214;p29"/>
          <p:cNvSpPr txBox="1"/>
          <p:nvPr/>
        </p:nvSpPr>
        <p:spPr>
          <a:xfrm>
            <a:off x="0" y="347200"/>
            <a:ext cx="2957400" cy="12315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700">
                <a:latin typeface="Roboto"/>
                <a:ea typeface="Roboto"/>
                <a:cs typeface="Roboto"/>
                <a:sym typeface="Roboto"/>
              </a:rPr>
              <a:t>Scatter Plot - Education Index vs HDI Index</a:t>
            </a:r>
            <a:endParaRPr sz="1700">
              <a:latin typeface="Roboto"/>
              <a:ea typeface="Roboto"/>
              <a:cs typeface="Roboto"/>
              <a:sym typeface="Roboto"/>
            </a:endParaRPr>
          </a:p>
          <a:p>
            <a:pPr indent="0" lvl="0" marL="0" rtl="0" algn="l">
              <a:lnSpc>
                <a:spcPct val="150000"/>
              </a:lnSpc>
              <a:spcBef>
                <a:spcPts val="0"/>
              </a:spcBef>
              <a:spcAft>
                <a:spcPts val="0"/>
              </a:spcAft>
              <a:buNone/>
            </a:pPr>
            <a:r>
              <a:t/>
            </a:r>
            <a:endParaRPr sz="1700">
              <a:latin typeface="Roboto"/>
              <a:ea typeface="Roboto"/>
              <a:cs typeface="Roboto"/>
              <a:sym typeface="Roboto"/>
            </a:endParaRPr>
          </a:p>
        </p:txBody>
      </p:sp>
      <p:pic>
        <p:nvPicPr>
          <p:cNvPr id="215" name="Google Shape;215;p29"/>
          <p:cNvPicPr preferRelativeResize="0"/>
          <p:nvPr/>
        </p:nvPicPr>
        <p:blipFill>
          <a:blip r:embed="rId3">
            <a:alphaModFix/>
          </a:blip>
          <a:stretch>
            <a:fillRect/>
          </a:stretch>
        </p:blipFill>
        <p:spPr>
          <a:xfrm>
            <a:off x="3490650" y="566500"/>
            <a:ext cx="5653348" cy="45770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30"/>
          <p:cNvSpPr txBox="1"/>
          <p:nvPr>
            <p:ph type="title"/>
          </p:nvPr>
        </p:nvSpPr>
        <p:spPr>
          <a:xfrm>
            <a:off x="598100" y="2152347"/>
            <a:ext cx="8222100" cy="83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Training an ML Model</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pic>
        <p:nvPicPr>
          <p:cNvPr id="225" name="Google Shape;225;p31"/>
          <p:cNvPicPr preferRelativeResize="0"/>
          <p:nvPr/>
        </p:nvPicPr>
        <p:blipFill>
          <a:blip r:embed="rId3">
            <a:alphaModFix/>
          </a:blip>
          <a:stretch>
            <a:fillRect/>
          </a:stretch>
        </p:blipFill>
        <p:spPr>
          <a:xfrm>
            <a:off x="943450" y="646500"/>
            <a:ext cx="6913702" cy="4405099"/>
          </a:xfrm>
          <a:prstGeom prst="rect">
            <a:avLst/>
          </a:prstGeom>
          <a:noFill/>
          <a:ln cap="flat" cmpd="sng" w="38100">
            <a:solidFill>
              <a:schemeClr val="dk1"/>
            </a:solidFill>
            <a:prstDash val="solid"/>
            <a:round/>
            <a:headEnd len="sm" w="sm" type="none"/>
            <a:tailEnd len="sm" w="sm" type="none"/>
          </a:ln>
        </p:spPr>
      </p:pic>
      <p:sp>
        <p:nvSpPr>
          <p:cNvPr id="226" name="Google Shape;226;p31"/>
          <p:cNvSpPr txBox="1"/>
          <p:nvPr/>
        </p:nvSpPr>
        <p:spPr>
          <a:xfrm>
            <a:off x="584900" y="96125"/>
            <a:ext cx="7413600" cy="507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100">
                <a:solidFill>
                  <a:schemeClr val="dk1"/>
                </a:solidFill>
                <a:latin typeface="Roboto"/>
                <a:ea typeface="Roboto"/>
                <a:cs typeface="Roboto"/>
                <a:sym typeface="Roboto"/>
              </a:rPr>
              <a:t>Education Indices - 2013 through 2020</a:t>
            </a:r>
            <a:endParaRPr b="1" sz="2100">
              <a:solidFill>
                <a:schemeClr val="dk1"/>
              </a:solidFill>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4"/>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Comparative Education Index </a:t>
            </a:r>
            <a:endParaRPr/>
          </a:p>
        </p:txBody>
      </p:sp>
      <p:grpSp>
        <p:nvGrpSpPr>
          <p:cNvPr id="92" name="Google Shape;92;p14"/>
          <p:cNvGrpSpPr/>
          <p:nvPr/>
        </p:nvGrpSpPr>
        <p:grpSpPr>
          <a:xfrm>
            <a:off x="431925" y="1304875"/>
            <a:ext cx="2628925" cy="3416400"/>
            <a:chOff x="431925" y="1304875"/>
            <a:chExt cx="2628925" cy="3416400"/>
          </a:xfrm>
        </p:grpSpPr>
        <p:sp>
          <p:nvSpPr>
            <p:cNvPr id="93" name="Google Shape;93;p14"/>
            <p:cNvSpPr txBox="1"/>
            <p:nvPr/>
          </p:nvSpPr>
          <p:spPr>
            <a:xfrm>
              <a:off x="431925" y="1304875"/>
              <a:ext cx="2628900" cy="464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4"/>
            <p:cNvSpPr/>
            <p:nvPr/>
          </p:nvSpPr>
          <p:spPr>
            <a:xfrm>
              <a:off x="431950" y="1304875"/>
              <a:ext cx="2628900" cy="3416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14"/>
          <p:cNvSpPr txBox="1"/>
          <p:nvPr>
            <p:ph idx="4294967295" type="body"/>
          </p:nvPr>
        </p:nvSpPr>
        <p:spPr>
          <a:xfrm>
            <a:off x="506425" y="1304875"/>
            <a:ext cx="2494500" cy="46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Quantify</a:t>
            </a:r>
            <a:endParaRPr>
              <a:solidFill>
                <a:schemeClr val="lt1"/>
              </a:solidFill>
            </a:endParaRPr>
          </a:p>
        </p:txBody>
      </p:sp>
      <p:sp>
        <p:nvSpPr>
          <p:cNvPr id="96" name="Google Shape;96;p14"/>
          <p:cNvSpPr txBox="1"/>
          <p:nvPr>
            <p:ph idx="4294967295" type="body"/>
          </p:nvPr>
        </p:nvSpPr>
        <p:spPr>
          <a:xfrm>
            <a:off x="508325" y="1850300"/>
            <a:ext cx="2478600" cy="2794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500"/>
              <a:t>Quantifying the state of education in each province in Turkey. Integrating various </a:t>
            </a:r>
            <a:r>
              <a:rPr lang="en" sz="1500"/>
              <a:t>factors</a:t>
            </a:r>
            <a:r>
              <a:rPr lang="en" sz="1500"/>
              <a:t> such as the the number of students per teacher, per school, and per classroom, the budget allocated per student, and the Human Development Index (HDI).</a:t>
            </a:r>
            <a:endParaRPr sz="1500"/>
          </a:p>
        </p:txBody>
      </p:sp>
      <p:grpSp>
        <p:nvGrpSpPr>
          <p:cNvPr id="97" name="Google Shape;97;p14"/>
          <p:cNvGrpSpPr/>
          <p:nvPr/>
        </p:nvGrpSpPr>
        <p:grpSpPr>
          <a:xfrm>
            <a:off x="3320450" y="1304875"/>
            <a:ext cx="2632500" cy="3416400"/>
            <a:chOff x="3320450" y="1304875"/>
            <a:chExt cx="2632500" cy="3416400"/>
          </a:xfrm>
        </p:grpSpPr>
        <p:sp>
          <p:nvSpPr>
            <p:cNvPr id="98" name="Google Shape;98;p14"/>
            <p:cNvSpPr txBox="1"/>
            <p:nvPr/>
          </p:nvSpPr>
          <p:spPr>
            <a:xfrm>
              <a:off x="3324050" y="1304875"/>
              <a:ext cx="2628900" cy="464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4"/>
            <p:cNvSpPr/>
            <p:nvPr/>
          </p:nvSpPr>
          <p:spPr>
            <a:xfrm>
              <a:off x="3320450" y="1304875"/>
              <a:ext cx="2628900" cy="3416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 name="Google Shape;100;p14"/>
          <p:cNvSpPr txBox="1"/>
          <p:nvPr>
            <p:ph idx="4294967295" type="body"/>
          </p:nvPr>
        </p:nvSpPr>
        <p:spPr>
          <a:xfrm>
            <a:off x="3389450" y="1304875"/>
            <a:ext cx="2494500" cy="46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Compare</a:t>
            </a:r>
            <a:endParaRPr>
              <a:solidFill>
                <a:schemeClr val="lt1"/>
              </a:solidFill>
            </a:endParaRPr>
          </a:p>
        </p:txBody>
      </p:sp>
      <p:sp>
        <p:nvSpPr>
          <p:cNvPr id="101" name="Google Shape;101;p14"/>
          <p:cNvSpPr txBox="1"/>
          <p:nvPr>
            <p:ph idx="4294967295" type="body"/>
          </p:nvPr>
        </p:nvSpPr>
        <p:spPr>
          <a:xfrm>
            <a:off x="3396775" y="1850300"/>
            <a:ext cx="2478600" cy="2794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500"/>
              <a:t>Comparing the quantified state of education in every province in Turkey against each other.</a:t>
            </a:r>
            <a:br>
              <a:rPr lang="en" sz="1500"/>
            </a:br>
            <a:r>
              <a:rPr lang="en" sz="1500"/>
              <a:t>Visualising disparities and </a:t>
            </a:r>
            <a:r>
              <a:rPr lang="en" sz="1500"/>
              <a:t>similarities</a:t>
            </a:r>
            <a:r>
              <a:rPr lang="en" sz="1500"/>
              <a:t> in education quality and </a:t>
            </a:r>
            <a:r>
              <a:rPr lang="en" sz="1500"/>
              <a:t>accessibility</a:t>
            </a:r>
            <a:r>
              <a:rPr lang="en" sz="1500"/>
              <a:t> across the country.</a:t>
            </a:r>
            <a:endParaRPr sz="1500"/>
          </a:p>
        </p:txBody>
      </p:sp>
      <p:grpSp>
        <p:nvGrpSpPr>
          <p:cNvPr id="102" name="Google Shape;102;p14"/>
          <p:cNvGrpSpPr/>
          <p:nvPr/>
        </p:nvGrpSpPr>
        <p:grpSpPr>
          <a:xfrm>
            <a:off x="6212550" y="1304875"/>
            <a:ext cx="2632500" cy="3416400"/>
            <a:chOff x="6212550" y="1304875"/>
            <a:chExt cx="2632500" cy="3416400"/>
          </a:xfrm>
        </p:grpSpPr>
        <p:sp>
          <p:nvSpPr>
            <p:cNvPr id="103" name="Google Shape;103;p14"/>
            <p:cNvSpPr/>
            <p:nvPr/>
          </p:nvSpPr>
          <p:spPr>
            <a:xfrm>
              <a:off x="6215400" y="1304875"/>
              <a:ext cx="2628900" cy="3416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4"/>
            <p:cNvSpPr txBox="1"/>
            <p:nvPr/>
          </p:nvSpPr>
          <p:spPr>
            <a:xfrm>
              <a:off x="6212550" y="1304875"/>
              <a:ext cx="2632500" cy="464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 name="Google Shape;105;p14"/>
          <p:cNvSpPr txBox="1"/>
          <p:nvPr>
            <p:ph idx="4294967295" type="body"/>
          </p:nvPr>
        </p:nvSpPr>
        <p:spPr>
          <a:xfrm>
            <a:off x="6272475" y="1304875"/>
            <a:ext cx="2494500" cy="46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Analyse</a:t>
            </a:r>
            <a:endParaRPr>
              <a:solidFill>
                <a:schemeClr val="lt1"/>
              </a:solidFill>
            </a:endParaRPr>
          </a:p>
        </p:txBody>
      </p:sp>
      <p:sp>
        <p:nvSpPr>
          <p:cNvPr id="106" name="Google Shape;106;p14"/>
          <p:cNvSpPr txBox="1"/>
          <p:nvPr>
            <p:ph idx="4294967295" type="body"/>
          </p:nvPr>
        </p:nvSpPr>
        <p:spPr>
          <a:xfrm>
            <a:off x="6286400" y="1850300"/>
            <a:ext cx="2478600" cy="2794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500"/>
              <a:t>Going beyond the comparing, analysis is done to underline the </a:t>
            </a:r>
            <a:r>
              <a:rPr lang="en" sz="1500"/>
              <a:t>factors</a:t>
            </a:r>
            <a:r>
              <a:rPr lang="en" sz="1500"/>
              <a:t> contributing to the state of education in each province across time.</a:t>
            </a:r>
            <a:br>
              <a:rPr lang="en" sz="1500"/>
            </a:br>
            <a:r>
              <a:rPr lang="en" sz="1500"/>
              <a:t>Further analysis linked with socio-economic factors</a:t>
            </a:r>
            <a:endParaRPr sz="15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descr="Background pointer shape in timeline graphic" id="231" name="Google Shape;231;p32"/>
          <p:cNvSpPr/>
          <p:nvPr/>
        </p:nvSpPr>
        <p:spPr>
          <a:xfrm>
            <a:off x="340934" y="2199000"/>
            <a:ext cx="1872300" cy="745500"/>
          </a:xfrm>
          <a:prstGeom prst="homePlate">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id="232" name="Google Shape;232;p32"/>
          <p:cNvSpPr txBox="1"/>
          <p:nvPr>
            <p:ph idx="4294967295" type="body"/>
          </p:nvPr>
        </p:nvSpPr>
        <p:spPr>
          <a:xfrm>
            <a:off x="340923" y="2336550"/>
            <a:ext cx="1455600" cy="4704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500">
                <a:solidFill>
                  <a:schemeClr val="lt1"/>
                </a:solidFill>
              </a:rPr>
              <a:t>Preprocessing  &amp; Preparing Data</a:t>
            </a:r>
            <a:endParaRPr sz="1500">
              <a:solidFill>
                <a:schemeClr val="lt1"/>
              </a:solidFill>
            </a:endParaRPr>
          </a:p>
        </p:txBody>
      </p:sp>
      <p:grpSp>
        <p:nvGrpSpPr>
          <p:cNvPr id="233" name="Google Shape;233;p32"/>
          <p:cNvGrpSpPr/>
          <p:nvPr/>
        </p:nvGrpSpPr>
        <p:grpSpPr>
          <a:xfrm>
            <a:off x="969270" y="1610215"/>
            <a:ext cx="198900" cy="593656"/>
            <a:chOff x="777447" y="1610215"/>
            <a:chExt cx="198900" cy="593656"/>
          </a:xfrm>
        </p:grpSpPr>
        <p:cxnSp>
          <p:nvCxnSpPr>
            <p:cNvPr id="234" name="Google Shape;234;p32"/>
            <p:cNvCxnSpPr/>
            <p:nvPr/>
          </p:nvCxnSpPr>
          <p:spPr>
            <a:xfrm>
              <a:off x="876909" y="1649171"/>
              <a:ext cx="0" cy="554700"/>
            </a:xfrm>
            <a:prstGeom prst="straightConnector1">
              <a:avLst/>
            </a:prstGeom>
            <a:noFill/>
            <a:ln cap="flat" cmpd="sng" w="9525">
              <a:solidFill>
                <a:schemeClr val="dk2"/>
              </a:solidFill>
              <a:prstDash val="solid"/>
              <a:round/>
              <a:headEnd len="sm" w="sm" type="none"/>
              <a:tailEnd len="sm" w="sm" type="none"/>
            </a:ln>
          </p:spPr>
        </p:cxnSp>
        <p:sp>
          <p:nvSpPr>
            <p:cNvPr id="235" name="Google Shape;235;p32"/>
            <p:cNvSpPr/>
            <p:nvPr/>
          </p:nvSpPr>
          <p:spPr>
            <a:xfrm>
              <a:off x="777447" y="1610215"/>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6" name="Google Shape;236;p32"/>
          <p:cNvSpPr txBox="1"/>
          <p:nvPr>
            <p:ph idx="4294967295" type="body"/>
          </p:nvPr>
        </p:nvSpPr>
        <p:spPr>
          <a:xfrm>
            <a:off x="318375" y="385667"/>
            <a:ext cx="2242800" cy="906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600"/>
              <a:t>Splitting Data into Training and Testing Sets</a:t>
            </a:r>
            <a:endParaRPr sz="1600"/>
          </a:p>
        </p:txBody>
      </p:sp>
      <p:sp>
        <p:nvSpPr>
          <p:cNvPr descr="Background pointer shape in timeline graphic" id="237" name="Google Shape;237;p32"/>
          <p:cNvSpPr/>
          <p:nvPr/>
        </p:nvSpPr>
        <p:spPr>
          <a:xfrm>
            <a:off x="1817054" y="2199000"/>
            <a:ext cx="2051100" cy="745500"/>
          </a:xfrm>
          <a:prstGeom prst="chevron">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id="238" name="Google Shape;238;p32"/>
          <p:cNvSpPr txBox="1"/>
          <p:nvPr>
            <p:ph idx="4294967295" type="body"/>
          </p:nvPr>
        </p:nvSpPr>
        <p:spPr>
          <a:xfrm>
            <a:off x="2126317" y="2336550"/>
            <a:ext cx="1315500" cy="4704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500">
                <a:solidFill>
                  <a:schemeClr val="lt1"/>
                </a:solidFill>
              </a:rPr>
              <a:t>Training the ML Model</a:t>
            </a:r>
            <a:endParaRPr sz="1500">
              <a:solidFill>
                <a:schemeClr val="lt1"/>
              </a:solidFill>
            </a:endParaRPr>
          </a:p>
        </p:txBody>
      </p:sp>
      <p:grpSp>
        <p:nvGrpSpPr>
          <p:cNvPr id="239" name="Google Shape;239;p32"/>
          <p:cNvGrpSpPr/>
          <p:nvPr/>
        </p:nvGrpSpPr>
        <p:grpSpPr>
          <a:xfrm>
            <a:off x="2684632" y="2938958"/>
            <a:ext cx="198900" cy="593656"/>
            <a:chOff x="2223534" y="2938958"/>
            <a:chExt cx="198900" cy="593656"/>
          </a:xfrm>
        </p:grpSpPr>
        <p:cxnSp>
          <p:nvCxnSpPr>
            <p:cNvPr id="240" name="Google Shape;240;p32"/>
            <p:cNvCxnSpPr/>
            <p:nvPr/>
          </p:nvCxnSpPr>
          <p:spPr>
            <a:xfrm rot="10800000">
              <a:off x="2322997" y="2938958"/>
              <a:ext cx="0" cy="554700"/>
            </a:xfrm>
            <a:prstGeom prst="straightConnector1">
              <a:avLst/>
            </a:prstGeom>
            <a:noFill/>
            <a:ln cap="flat" cmpd="sng" w="9525">
              <a:solidFill>
                <a:schemeClr val="dk2"/>
              </a:solidFill>
              <a:prstDash val="solid"/>
              <a:round/>
              <a:headEnd len="sm" w="sm" type="none"/>
              <a:tailEnd len="sm" w="sm" type="none"/>
            </a:ln>
          </p:spPr>
        </p:cxnSp>
        <p:sp>
          <p:nvSpPr>
            <p:cNvPr id="241" name="Google Shape;241;p32"/>
            <p:cNvSpPr/>
            <p:nvPr/>
          </p:nvSpPr>
          <p:spPr>
            <a:xfrm flipH="1" rot="10800000">
              <a:off x="2223534" y="3333714"/>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2" name="Google Shape;242;p32"/>
          <p:cNvSpPr txBox="1"/>
          <p:nvPr>
            <p:ph idx="4294967295" type="body"/>
          </p:nvPr>
        </p:nvSpPr>
        <p:spPr>
          <a:xfrm>
            <a:off x="2126330" y="3757725"/>
            <a:ext cx="1315500" cy="906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600"/>
              <a:t>Using Linear Regression</a:t>
            </a:r>
            <a:endParaRPr sz="1600"/>
          </a:p>
        </p:txBody>
      </p:sp>
      <p:sp>
        <p:nvSpPr>
          <p:cNvPr descr="Background pointer shape in timeline graphic" id="243" name="Google Shape;243;p32"/>
          <p:cNvSpPr/>
          <p:nvPr/>
        </p:nvSpPr>
        <p:spPr>
          <a:xfrm>
            <a:off x="3471973" y="2199000"/>
            <a:ext cx="2051100" cy="745500"/>
          </a:xfrm>
          <a:prstGeom prst="chevron">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id="244" name="Google Shape;244;p32"/>
          <p:cNvSpPr txBox="1"/>
          <p:nvPr>
            <p:ph idx="4294967295" type="body"/>
          </p:nvPr>
        </p:nvSpPr>
        <p:spPr>
          <a:xfrm>
            <a:off x="3767755" y="2336550"/>
            <a:ext cx="1315500" cy="4704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500">
                <a:solidFill>
                  <a:schemeClr val="lt1"/>
                </a:solidFill>
              </a:rPr>
              <a:t>Predicting Education Index</a:t>
            </a:r>
            <a:endParaRPr sz="1500">
              <a:solidFill>
                <a:schemeClr val="lt1"/>
              </a:solidFill>
            </a:endParaRPr>
          </a:p>
        </p:txBody>
      </p:sp>
      <p:grpSp>
        <p:nvGrpSpPr>
          <p:cNvPr id="245" name="Google Shape;245;p32"/>
          <p:cNvGrpSpPr/>
          <p:nvPr/>
        </p:nvGrpSpPr>
        <p:grpSpPr>
          <a:xfrm>
            <a:off x="4319545" y="1610215"/>
            <a:ext cx="198900" cy="593656"/>
            <a:chOff x="3918084" y="1610215"/>
            <a:chExt cx="198900" cy="593656"/>
          </a:xfrm>
        </p:grpSpPr>
        <p:cxnSp>
          <p:nvCxnSpPr>
            <p:cNvPr id="246" name="Google Shape;246;p32"/>
            <p:cNvCxnSpPr/>
            <p:nvPr/>
          </p:nvCxnSpPr>
          <p:spPr>
            <a:xfrm>
              <a:off x="4017546" y="1649171"/>
              <a:ext cx="0" cy="554700"/>
            </a:xfrm>
            <a:prstGeom prst="straightConnector1">
              <a:avLst/>
            </a:prstGeom>
            <a:noFill/>
            <a:ln cap="flat" cmpd="sng" w="9525">
              <a:solidFill>
                <a:schemeClr val="dk2"/>
              </a:solidFill>
              <a:prstDash val="solid"/>
              <a:round/>
              <a:headEnd len="sm" w="sm" type="none"/>
              <a:tailEnd len="sm" w="sm" type="none"/>
            </a:ln>
          </p:spPr>
        </p:cxnSp>
        <p:sp>
          <p:nvSpPr>
            <p:cNvPr id="247" name="Google Shape;247;p32"/>
            <p:cNvSpPr/>
            <p:nvPr/>
          </p:nvSpPr>
          <p:spPr>
            <a:xfrm>
              <a:off x="3918084" y="1610215"/>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8" name="Google Shape;248;p32"/>
          <p:cNvSpPr txBox="1"/>
          <p:nvPr>
            <p:ph idx="4294967295" type="body"/>
          </p:nvPr>
        </p:nvSpPr>
        <p:spPr>
          <a:xfrm>
            <a:off x="3304094" y="385667"/>
            <a:ext cx="2242800" cy="906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600"/>
              <a:t>Predicting the education index for the particular year</a:t>
            </a:r>
            <a:endParaRPr sz="1600"/>
          </a:p>
        </p:txBody>
      </p:sp>
      <p:sp>
        <p:nvSpPr>
          <p:cNvPr descr="Background pointer shape in timeline graphic" id="249" name="Google Shape;249;p32"/>
          <p:cNvSpPr/>
          <p:nvPr/>
        </p:nvSpPr>
        <p:spPr>
          <a:xfrm>
            <a:off x="5126893" y="2199000"/>
            <a:ext cx="2051100" cy="745500"/>
          </a:xfrm>
          <a:prstGeom prst="chevron">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id="250" name="Google Shape;250;p32"/>
          <p:cNvSpPr txBox="1"/>
          <p:nvPr>
            <p:ph idx="4294967295" type="body"/>
          </p:nvPr>
        </p:nvSpPr>
        <p:spPr>
          <a:xfrm>
            <a:off x="5416699" y="2336550"/>
            <a:ext cx="1315500" cy="4704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500">
                <a:solidFill>
                  <a:schemeClr val="lt1"/>
                </a:solidFill>
              </a:rPr>
              <a:t>Calculating the Accuracy </a:t>
            </a:r>
            <a:endParaRPr sz="1500">
              <a:solidFill>
                <a:schemeClr val="lt1"/>
              </a:solidFill>
            </a:endParaRPr>
          </a:p>
        </p:txBody>
      </p:sp>
      <p:grpSp>
        <p:nvGrpSpPr>
          <p:cNvPr id="251" name="Google Shape;251;p32"/>
          <p:cNvGrpSpPr/>
          <p:nvPr/>
        </p:nvGrpSpPr>
        <p:grpSpPr>
          <a:xfrm>
            <a:off x="5973070" y="2938958"/>
            <a:ext cx="198900" cy="593656"/>
            <a:chOff x="5958946" y="2938958"/>
            <a:chExt cx="198900" cy="593656"/>
          </a:xfrm>
        </p:grpSpPr>
        <p:cxnSp>
          <p:nvCxnSpPr>
            <p:cNvPr id="252" name="Google Shape;252;p32"/>
            <p:cNvCxnSpPr/>
            <p:nvPr/>
          </p:nvCxnSpPr>
          <p:spPr>
            <a:xfrm rot="10800000">
              <a:off x="6058409" y="2938958"/>
              <a:ext cx="0" cy="554700"/>
            </a:xfrm>
            <a:prstGeom prst="straightConnector1">
              <a:avLst/>
            </a:prstGeom>
            <a:noFill/>
            <a:ln cap="flat" cmpd="sng" w="9525">
              <a:solidFill>
                <a:schemeClr val="dk2"/>
              </a:solidFill>
              <a:prstDash val="solid"/>
              <a:round/>
              <a:headEnd len="sm" w="sm" type="none"/>
              <a:tailEnd len="sm" w="sm" type="none"/>
            </a:ln>
          </p:spPr>
        </p:cxnSp>
        <p:sp>
          <p:nvSpPr>
            <p:cNvPr id="253" name="Google Shape;253;p32"/>
            <p:cNvSpPr/>
            <p:nvPr/>
          </p:nvSpPr>
          <p:spPr>
            <a:xfrm flipH="1" rot="10800000">
              <a:off x="5958946" y="3333714"/>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4" name="Google Shape;254;p32"/>
          <p:cNvSpPr txBox="1"/>
          <p:nvPr>
            <p:ph idx="4294967295" type="body"/>
          </p:nvPr>
        </p:nvSpPr>
        <p:spPr>
          <a:xfrm>
            <a:off x="5126902" y="3757725"/>
            <a:ext cx="2242800" cy="906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600"/>
              <a:t>Calculating and Reporting the Model’s Accuracy</a:t>
            </a:r>
            <a:endParaRPr sz="1600"/>
          </a:p>
        </p:txBody>
      </p:sp>
      <p:sp>
        <p:nvSpPr>
          <p:cNvPr descr="Background pointer shape in timeline graphic" id="255" name="Google Shape;255;p32"/>
          <p:cNvSpPr/>
          <p:nvPr/>
        </p:nvSpPr>
        <p:spPr>
          <a:xfrm>
            <a:off x="6781813" y="2199000"/>
            <a:ext cx="2051100" cy="745500"/>
          </a:xfrm>
          <a:prstGeom prst="chevron">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id="256" name="Google Shape;256;p32"/>
          <p:cNvSpPr txBox="1"/>
          <p:nvPr>
            <p:ph idx="4294967295" type="body"/>
          </p:nvPr>
        </p:nvSpPr>
        <p:spPr>
          <a:xfrm>
            <a:off x="7111512" y="2336550"/>
            <a:ext cx="1315500" cy="4704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600">
                <a:solidFill>
                  <a:schemeClr val="lt1"/>
                </a:solidFill>
              </a:rPr>
              <a:t>Visualise and Report</a:t>
            </a:r>
            <a:endParaRPr sz="1600">
              <a:solidFill>
                <a:schemeClr val="lt1"/>
              </a:solidFill>
            </a:endParaRPr>
          </a:p>
        </p:txBody>
      </p:sp>
      <p:grpSp>
        <p:nvGrpSpPr>
          <p:cNvPr id="257" name="Google Shape;257;p32"/>
          <p:cNvGrpSpPr/>
          <p:nvPr/>
        </p:nvGrpSpPr>
        <p:grpSpPr>
          <a:xfrm>
            <a:off x="7669807" y="1610215"/>
            <a:ext cx="198900" cy="593656"/>
            <a:chOff x="3918084" y="1610215"/>
            <a:chExt cx="198900" cy="593656"/>
          </a:xfrm>
        </p:grpSpPr>
        <p:cxnSp>
          <p:nvCxnSpPr>
            <p:cNvPr id="258" name="Google Shape;258;p32"/>
            <p:cNvCxnSpPr/>
            <p:nvPr/>
          </p:nvCxnSpPr>
          <p:spPr>
            <a:xfrm>
              <a:off x="4017546" y="1649171"/>
              <a:ext cx="0" cy="554700"/>
            </a:xfrm>
            <a:prstGeom prst="straightConnector1">
              <a:avLst/>
            </a:prstGeom>
            <a:noFill/>
            <a:ln cap="flat" cmpd="sng" w="9525">
              <a:solidFill>
                <a:schemeClr val="dk2"/>
              </a:solidFill>
              <a:prstDash val="solid"/>
              <a:round/>
              <a:headEnd len="sm" w="sm" type="none"/>
              <a:tailEnd len="sm" w="sm" type="none"/>
            </a:ln>
          </p:spPr>
        </p:cxnSp>
        <p:sp>
          <p:nvSpPr>
            <p:cNvPr id="259" name="Google Shape;259;p32"/>
            <p:cNvSpPr/>
            <p:nvPr/>
          </p:nvSpPr>
          <p:spPr>
            <a:xfrm>
              <a:off x="3918084" y="1610215"/>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0" name="Google Shape;260;p32"/>
          <p:cNvSpPr txBox="1"/>
          <p:nvPr>
            <p:ph idx="4294967295" type="body"/>
          </p:nvPr>
        </p:nvSpPr>
        <p:spPr>
          <a:xfrm>
            <a:off x="6685979" y="385667"/>
            <a:ext cx="2242800" cy="906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600"/>
              <a:t>Visualising the </a:t>
            </a:r>
            <a:r>
              <a:rPr lang="en" sz="1600"/>
              <a:t>data using scatter plot to present predicted &amp; actual values </a:t>
            </a:r>
            <a:endParaRPr sz="16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33"/>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Preprocessing &amp; Preparing Data for</a:t>
            </a:r>
            <a:endParaRPr/>
          </a:p>
          <a:p>
            <a:pPr indent="0" lvl="0" marL="0" rtl="0" algn="l">
              <a:spcBef>
                <a:spcPts val="0"/>
              </a:spcBef>
              <a:spcAft>
                <a:spcPts val="0"/>
              </a:spcAft>
              <a:buNone/>
            </a:pPr>
            <a:r>
              <a:rPr lang="en"/>
              <a:t>Training - Testing</a:t>
            </a:r>
            <a:endParaRPr/>
          </a:p>
        </p:txBody>
      </p:sp>
      <p:pic>
        <p:nvPicPr>
          <p:cNvPr id="266" name="Google Shape;266;p33"/>
          <p:cNvPicPr preferRelativeResize="0"/>
          <p:nvPr/>
        </p:nvPicPr>
        <p:blipFill>
          <a:blip r:embed="rId3">
            <a:alphaModFix/>
          </a:blip>
          <a:stretch>
            <a:fillRect/>
          </a:stretch>
        </p:blipFill>
        <p:spPr>
          <a:xfrm>
            <a:off x="0" y="2040004"/>
            <a:ext cx="9143999" cy="1175393"/>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34"/>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Training an ML Model - Linear Regression</a:t>
            </a:r>
            <a:endParaRPr/>
          </a:p>
          <a:p>
            <a:pPr indent="0" lvl="0" marL="0" rtl="0" algn="ctr">
              <a:spcBef>
                <a:spcPts val="0"/>
              </a:spcBef>
              <a:spcAft>
                <a:spcPts val="0"/>
              </a:spcAft>
              <a:buNone/>
            </a:pPr>
            <a:r>
              <a:t/>
            </a:r>
            <a:endParaRPr/>
          </a:p>
        </p:txBody>
      </p:sp>
      <p:pic>
        <p:nvPicPr>
          <p:cNvPr id="272" name="Google Shape;272;p34"/>
          <p:cNvPicPr preferRelativeResize="0"/>
          <p:nvPr/>
        </p:nvPicPr>
        <p:blipFill>
          <a:blip r:embed="rId3">
            <a:alphaModFix/>
          </a:blip>
          <a:stretch>
            <a:fillRect/>
          </a:stretch>
        </p:blipFill>
        <p:spPr>
          <a:xfrm>
            <a:off x="1385875" y="1885950"/>
            <a:ext cx="6372225" cy="13716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35"/>
          <p:cNvSpPr txBox="1"/>
          <p:nvPr>
            <p:ph idx="4294967295"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id="278" name="Google Shape;278;p35"/>
          <p:cNvPicPr preferRelativeResize="0"/>
          <p:nvPr/>
        </p:nvPicPr>
        <p:blipFill>
          <a:blip r:embed="rId3">
            <a:alphaModFix/>
          </a:blip>
          <a:stretch>
            <a:fillRect/>
          </a:stretch>
        </p:blipFill>
        <p:spPr>
          <a:xfrm>
            <a:off x="152400" y="1276575"/>
            <a:ext cx="8839199" cy="770148"/>
          </a:xfrm>
          <a:prstGeom prst="rect">
            <a:avLst/>
          </a:prstGeom>
          <a:noFill/>
          <a:ln>
            <a:noFill/>
          </a:ln>
        </p:spPr>
      </p:pic>
      <p:sp>
        <p:nvSpPr>
          <p:cNvPr id="279" name="Google Shape;279;p35"/>
          <p:cNvSpPr txBox="1"/>
          <p:nvPr>
            <p:ph idx="4294967295"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Predicting Education Index for 2020 </a:t>
            </a:r>
            <a:endParaRPr/>
          </a:p>
          <a:p>
            <a:pPr indent="0" lvl="0" marL="0" rtl="0" algn="ctr">
              <a:spcBef>
                <a:spcPts val="0"/>
              </a:spcBef>
              <a:spcAft>
                <a:spcPts val="0"/>
              </a:spcAft>
              <a:buNone/>
            </a:pPr>
            <a:r>
              <a:t/>
            </a:r>
            <a:endParaRPr/>
          </a:p>
        </p:txBody>
      </p:sp>
      <p:pic>
        <p:nvPicPr>
          <p:cNvPr id="280" name="Google Shape;280;p35"/>
          <p:cNvPicPr preferRelativeResize="0"/>
          <p:nvPr/>
        </p:nvPicPr>
        <p:blipFill>
          <a:blip r:embed="rId4">
            <a:alphaModFix/>
          </a:blip>
          <a:stretch>
            <a:fillRect/>
          </a:stretch>
        </p:blipFill>
        <p:spPr>
          <a:xfrm>
            <a:off x="538850" y="2188898"/>
            <a:ext cx="8066312" cy="2791976"/>
          </a:xfrm>
          <a:prstGeom prst="rect">
            <a:avLst/>
          </a:prstGeom>
          <a:noFill/>
          <a:ln cap="flat" cmpd="sng" w="38100">
            <a:solidFill>
              <a:schemeClr val="dk1"/>
            </a:solidFill>
            <a:prstDash val="solid"/>
            <a:round/>
            <a:headEnd len="sm" w="sm" type="none"/>
            <a:tailEnd len="sm" w="sm" type="none"/>
          </a:ln>
        </p:spPr>
      </p:pic>
      <p:cxnSp>
        <p:nvCxnSpPr>
          <p:cNvPr id="281" name="Google Shape;281;p35"/>
          <p:cNvCxnSpPr/>
          <p:nvPr/>
        </p:nvCxnSpPr>
        <p:spPr>
          <a:xfrm>
            <a:off x="7517350" y="2183000"/>
            <a:ext cx="10800" cy="2821500"/>
          </a:xfrm>
          <a:prstGeom prst="straightConnector1">
            <a:avLst/>
          </a:prstGeom>
          <a:noFill/>
          <a:ln cap="flat" cmpd="sng" w="38100">
            <a:solidFill>
              <a:schemeClr val="dk1"/>
            </a:solidFill>
            <a:prstDash val="solid"/>
            <a:round/>
            <a:headEnd len="med" w="med" type="none"/>
            <a:tailEnd len="med" w="med" type="none"/>
          </a:ln>
        </p:spPr>
      </p:cxn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36"/>
          <p:cNvSpPr txBox="1"/>
          <p:nvPr>
            <p:ph idx="4294967295"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Calculate and Report the Model’s Accuracy</a:t>
            </a:r>
            <a:endParaRPr/>
          </a:p>
        </p:txBody>
      </p:sp>
      <p:sp>
        <p:nvSpPr>
          <p:cNvPr id="287" name="Google Shape;287;p36"/>
          <p:cNvSpPr txBox="1"/>
          <p:nvPr>
            <p:ph idx="4294967295" type="body"/>
          </p:nvPr>
        </p:nvSpPr>
        <p:spPr>
          <a:xfrm>
            <a:off x="311700" y="1017800"/>
            <a:ext cx="8520600" cy="33390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t>Our model has an R-squared score of </a:t>
            </a:r>
            <a:endParaRPr/>
          </a:p>
          <a:p>
            <a:pPr indent="-342900" lvl="0" marL="457200" rtl="0" algn="l">
              <a:lnSpc>
                <a:spcPct val="100000"/>
              </a:lnSpc>
              <a:spcBef>
                <a:spcPts val="1600"/>
              </a:spcBef>
              <a:spcAft>
                <a:spcPts val="0"/>
              </a:spcAft>
              <a:buSzPts val="1800"/>
              <a:buChar char="●"/>
            </a:pPr>
            <a:r>
              <a:rPr b="1" lang="en"/>
              <a:t>0.9795</a:t>
            </a:r>
            <a:r>
              <a:rPr lang="en"/>
              <a:t> for the Training Set</a:t>
            </a:r>
            <a:endParaRPr/>
          </a:p>
          <a:p>
            <a:pPr indent="-342900" lvl="0" marL="457200" rtl="0" algn="l">
              <a:lnSpc>
                <a:spcPct val="100000"/>
              </a:lnSpc>
              <a:spcBef>
                <a:spcPts val="0"/>
              </a:spcBef>
              <a:spcAft>
                <a:spcPts val="0"/>
              </a:spcAft>
              <a:buSzPts val="1800"/>
              <a:buChar char="●"/>
            </a:pPr>
            <a:r>
              <a:rPr b="1" lang="en"/>
              <a:t>0.9806</a:t>
            </a:r>
            <a:r>
              <a:rPr lang="en"/>
              <a:t> for the Testing Set</a:t>
            </a:r>
            <a:endParaRPr/>
          </a:p>
        </p:txBody>
      </p:sp>
      <p:pic>
        <p:nvPicPr>
          <p:cNvPr id="288" name="Google Shape;288;p36"/>
          <p:cNvPicPr preferRelativeResize="0"/>
          <p:nvPr/>
        </p:nvPicPr>
        <p:blipFill>
          <a:blip r:embed="rId3">
            <a:alphaModFix/>
          </a:blip>
          <a:stretch>
            <a:fillRect/>
          </a:stretch>
        </p:blipFill>
        <p:spPr>
          <a:xfrm>
            <a:off x="0" y="2285403"/>
            <a:ext cx="9143998" cy="2858093"/>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pic>
        <p:nvPicPr>
          <p:cNvPr id="293" name="Google Shape;293;p37"/>
          <p:cNvPicPr preferRelativeResize="0"/>
          <p:nvPr/>
        </p:nvPicPr>
        <p:blipFill>
          <a:blip r:embed="rId3">
            <a:alphaModFix/>
          </a:blip>
          <a:stretch>
            <a:fillRect/>
          </a:stretch>
        </p:blipFill>
        <p:spPr>
          <a:xfrm>
            <a:off x="152400" y="1471500"/>
            <a:ext cx="8839204" cy="3457130"/>
          </a:xfrm>
          <a:prstGeom prst="rect">
            <a:avLst/>
          </a:prstGeom>
          <a:noFill/>
          <a:ln>
            <a:noFill/>
          </a:ln>
        </p:spPr>
      </p:pic>
      <p:sp>
        <p:nvSpPr>
          <p:cNvPr id="294" name="Google Shape;294;p37"/>
          <p:cNvSpPr txBox="1"/>
          <p:nvPr>
            <p:ph idx="4294967295"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600"/>
              <a:t>Bar Chart with Predicted Index vs Actual Index for 2020</a:t>
            </a:r>
            <a:endParaRPr sz="2600"/>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pic>
        <p:nvPicPr>
          <p:cNvPr id="299" name="Google Shape;299;p38"/>
          <p:cNvPicPr preferRelativeResize="0"/>
          <p:nvPr/>
        </p:nvPicPr>
        <p:blipFill>
          <a:blip r:embed="rId3">
            <a:alphaModFix/>
          </a:blip>
          <a:stretch>
            <a:fillRect/>
          </a:stretch>
        </p:blipFill>
        <p:spPr>
          <a:xfrm>
            <a:off x="4519718" y="1160675"/>
            <a:ext cx="4624283" cy="2522950"/>
          </a:xfrm>
          <a:prstGeom prst="rect">
            <a:avLst/>
          </a:prstGeom>
          <a:noFill/>
          <a:ln>
            <a:noFill/>
          </a:ln>
        </p:spPr>
      </p:pic>
      <p:sp>
        <p:nvSpPr>
          <p:cNvPr id="300" name="Google Shape;300;p38"/>
          <p:cNvSpPr txBox="1"/>
          <p:nvPr/>
        </p:nvSpPr>
        <p:spPr>
          <a:xfrm>
            <a:off x="1897950" y="259100"/>
            <a:ext cx="50757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100">
                <a:solidFill>
                  <a:schemeClr val="dk1"/>
                </a:solidFill>
                <a:latin typeface="Roboto"/>
                <a:ea typeface="Roboto"/>
                <a:cs typeface="Roboto"/>
                <a:sym typeface="Roboto"/>
              </a:rPr>
              <a:t>Reality vs Expectation -  Better or Worse</a:t>
            </a:r>
            <a:endParaRPr sz="2100">
              <a:solidFill>
                <a:schemeClr val="dk1"/>
              </a:solidFill>
              <a:latin typeface="Roboto"/>
              <a:ea typeface="Roboto"/>
              <a:cs typeface="Roboto"/>
              <a:sym typeface="Roboto"/>
            </a:endParaRPr>
          </a:p>
        </p:txBody>
      </p:sp>
      <p:pic>
        <p:nvPicPr>
          <p:cNvPr id="301" name="Google Shape;301;p38"/>
          <p:cNvPicPr preferRelativeResize="0"/>
          <p:nvPr/>
        </p:nvPicPr>
        <p:blipFill>
          <a:blip r:embed="rId4">
            <a:alphaModFix/>
          </a:blip>
          <a:stretch>
            <a:fillRect/>
          </a:stretch>
        </p:blipFill>
        <p:spPr>
          <a:xfrm>
            <a:off x="0" y="1207475"/>
            <a:ext cx="4541925" cy="2476147"/>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39"/>
          <p:cNvSpPr txBox="1"/>
          <p:nvPr>
            <p:ph type="ctrTitle"/>
          </p:nvPr>
        </p:nvSpPr>
        <p:spPr>
          <a:xfrm>
            <a:off x="356025" y="309972"/>
            <a:ext cx="8222100" cy="83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Map</a:t>
            </a:r>
            <a:endParaRPr/>
          </a:p>
        </p:txBody>
      </p:sp>
      <p:pic>
        <p:nvPicPr>
          <p:cNvPr id="307" name="Google Shape;307;p39"/>
          <p:cNvPicPr preferRelativeResize="0"/>
          <p:nvPr/>
        </p:nvPicPr>
        <p:blipFill>
          <a:blip r:embed="rId3">
            <a:alphaModFix/>
          </a:blip>
          <a:stretch>
            <a:fillRect/>
          </a:stretch>
        </p:blipFill>
        <p:spPr>
          <a:xfrm>
            <a:off x="173625" y="1598472"/>
            <a:ext cx="8839204" cy="301258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40"/>
          <p:cNvSpPr txBox="1"/>
          <p:nvPr>
            <p:ph type="ctrTitle"/>
          </p:nvPr>
        </p:nvSpPr>
        <p:spPr>
          <a:xfrm>
            <a:off x="508900" y="322722"/>
            <a:ext cx="8222100" cy="83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Website</a:t>
            </a:r>
            <a:endParaRPr/>
          </a:p>
        </p:txBody>
      </p:sp>
      <p:sp>
        <p:nvSpPr>
          <p:cNvPr id="313" name="Google Shape;313;p40"/>
          <p:cNvSpPr txBox="1"/>
          <p:nvPr/>
        </p:nvSpPr>
        <p:spPr>
          <a:xfrm>
            <a:off x="598875" y="1183750"/>
            <a:ext cx="35889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solidFill>
                  <a:schemeClr val="lt1"/>
                </a:solidFill>
                <a:latin typeface="Roboto"/>
                <a:ea typeface="Roboto"/>
                <a:cs typeface="Roboto"/>
                <a:sym typeface="Roboto"/>
              </a:rPr>
              <a:t>Work in progress!</a:t>
            </a:r>
            <a:endParaRPr sz="1500">
              <a:solidFill>
                <a:schemeClr val="lt1"/>
              </a:solidFill>
              <a:latin typeface="Roboto"/>
              <a:ea typeface="Roboto"/>
              <a:cs typeface="Roboto"/>
              <a:sym typeface="Roboto"/>
            </a:endParaRPr>
          </a:p>
        </p:txBody>
      </p:sp>
      <p:pic>
        <p:nvPicPr>
          <p:cNvPr id="314" name="Google Shape;314;p40"/>
          <p:cNvPicPr preferRelativeResize="0"/>
          <p:nvPr/>
        </p:nvPicPr>
        <p:blipFill>
          <a:blip r:embed="rId3">
            <a:alphaModFix/>
          </a:blip>
          <a:stretch>
            <a:fillRect/>
          </a:stretch>
        </p:blipFill>
        <p:spPr>
          <a:xfrm>
            <a:off x="766050" y="1621475"/>
            <a:ext cx="7026902" cy="3239451"/>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p41"/>
          <p:cNvSpPr txBox="1"/>
          <p:nvPr>
            <p:ph idx="4294967295" type="title"/>
          </p:nvPr>
        </p:nvSpPr>
        <p:spPr>
          <a:xfrm>
            <a:off x="265500" y="0"/>
            <a:ext cx="4045200" cy="93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a:t>
            </a:r>
            <a:endParaRPr/>
          </a:p>
        </p:txBody>
      </p:sp>
      <p:pic>
        <p:nvPicPr>
          <p:cNvPr id="320" name="Google Shape;320;p41"/>
          <p:cNvPicPr preferRelativeResize="0"/>
          <p:nvPr/>
        </p:nvPicPr>
        <p:blipFill>
          <a:blip r:embed="rId3">
            <a:alphaModFix/>
          </a:blip>
          <a:stretch>
            <a:fillRect/>
          </a:stretch>
        </p:blipFill>
        <p:spPr>
          <a:xfrm>
            <a:off x="4262650" y="3011250"/>
            <a:ext cx="4881351" cy="2132250"/>
          </a:xfrm>
          <a:prstGeom prst="rect">
            <a:avLst/>
          </a:prstGeom>
          <a:noFill/>
          <a:ln>
            <a:noFill/>
          </a:ln>
        </p:spPr>
      </p:pic>
      <p:sp>
        <p:nvSpPr>
          <p:cNvPr id="321" name="Google Shape;321;p41"/>
          <p:cNvSpPr txBox="1"/>
          <p:nvPr>
            <p:ph idx="4294967295" type="subTitle"/>
          </p:nvPr>
        </p:nvSpPr>
        <p:spPr>
          <a:xfrm>
            <a:off x="265500" y="824972"/>
            <a:ext cx="4045200" cy="42162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rgbClr val="383838"/>
              </a:buClr>
              <a:buSzPts val="1800"/>
              <a:buChar char="●"/>
            </a:pPr>
            <a:r>
              <a:rPr lang="en" sz="1800">
                <a:solidFill>
                  <a:srgbClr val="383838"/>
                </a:solidFill>
              </a:rPr>
              <a:t>Based on our analysis of Education Index by Province over years we observed that:</a:t>
            </a:r>
            <a:endParaRPr sz="1800">
              <a:solidFill>
                <a:srgbClr val="383838"/>
              </a:solidFill>
            </a:endParaRPr>
          </a:p>
          <a:p>
            <a:pPr indent="-317500" lvl="1" marL="914400" rtl="0" algn="l">
              <a:lnSpc>
                <a:spcPct val="115000"/>
              </a:lnSpc>
              <a:spcBef>
                <a:spcPts val="0"/>
              </a:spcBef>
              <a:spcAft>
                <a:spcPts val="0"/>
              </a:spcAft>
              <a:buClr>
                <a:srgbClr val="383838"/>
              </a:buClr>
              <a:buSzPts val="1400"/>
              <a:buChar char="○"/>
            </a:pPr>
            <a:r>
              <a:rPr lang="en" sz="1400">
                <a:solidFill>
                  <a:srgbClr val="383838"/>
                </a:solidFill>
              </a:rPr>
              <a:t>There were 61 cities where </a:t>
            </a:r>
            <a:r>
              <a:rPr lang="en">
                <a:solidFill>
                  <a:srgbClr val="383838"/>
                </a:solidFill>
              </a:rPr>
              <a:t>the education index for 2020 fell dramatically</a:t>
            </a:r>
            <a:endParaRPr sz="1400">
              <a:solidFill>
                <a:srgbClr val="383838"/>
              </a:solidFill>
            </a:endParaRPr>
          </a:p>
          <a:p>
            <a:pPr indent="-317500" lvl="1" marL="914400" rtl="0" algn="l">
              <a:lnSpc>
                <a:spcPct val="115000"/>
              </a:lnSpc>
              <a:spcBef>
                <a:spcPts val="0"/>
              </a:spcBef>
              <a:spcAft>
                <a:spcPts val="0"/>
              </a:spcAft>
              <a:buClr>
                <a:srgbClr val="383838"/>
              </a:buClr>
              <a:buSzPts val="1400"/>
              <a:buChar char="○"/>
            </a:pPr>
            <a:r>
              <a:rPr lang="en" sz="1400">
                <a:solidFill>
                  <a:srgbClr val="383838"/>
                </a:solidFill>
              </a:rPr>
              <a:t>There were 20 cities where </a:t>
            </a:r>
            <a:r>
              <a:rPr lang="en">
                <a:solidFill>
                  <a:srgbClr val="383838"/>
                </a:solidFill>
              </a:rPr>
              <a:t>the education index for 2020 was relatively as expected</a:t>
            </a:r>
            <a:endParaRPr>
              <a:solidFill>
                <a:srgbClr val="383838"/>
              </a:solidFill>
            </a:endParaRPr>
          </a:p>
          <a:p>
            <a:pPr indent="-317500" lvl="1" marL="914400" rtl="0" algn="l">
              <a:lnSpc>
                <a:spcPct val="115000"/>
              </a:lnSpc>
              <a:spcBef>
                <a:spcPts val="0"/>
              </a:spcBef>
              <a:spcAft>
                <a:spcPts val="0"/>
              </a:spcAft>
              <a:buClr>
                <a:srgbClr val="383838"/>
              </a:buClr>
              <a:buSzPts val="1400"/>
              <a:buChar char="○"/>
            </a:pPr>
            <a:r>
              <a:rPr lang="en">
                <a:solidFill>
                  <a:srgbClr val="383838"/>
                </a:solidFill>
              </a:rPr>
              <a:t>There could be many other factors…</a:t>
            </a:r>
            <a:endParaRPr>
              <a:solidFill>
                <a:srgbClr val="383838"/>
              </a:solidFill>
            </a:endParaRPr>
          </a:p>
          <a:p>
            <a:pPr indent="-317500" lvl="2" marL="1371600" rtl="0" algn="l">
              <a:lnSpc>
                <a:spcPct val="115000"/>
              </a:lnSpc>
              <a:spcBef>
                <a:spcPts val="0"/>
              </a:spcBef>
              <a:spcAft>
                <a:spcPts val="0"/>
              </a:spcAft>
              <a:buClr>
                <a:srgbClr val="383838"/>
              </a:buClr>
              <a:buSzPts val="1400"/>
              <a:buChar char="■"/>
            </a:pPr>
            <a:r>
              <a:rPr lang="en">
                <a:solidFill>
                  <a:srgbClr val="383838"/>
                </a:solidFill>
              </a:rPr>
              <a:t>But we suspect the pandemic was probably the major contributor</a:t>
            </a:r>
            <a:endParaRPr>
              <a:solidFill>
                <a:srgbClr val="383838"/>
              </a:solidFill>
            </a:endParaRPr>
          </a:p>
          <a:p>
            <a:pPr indent="0" lvl="0" marL="0" rtl="0" algn="l">
              <a:spcBef>
                <a:spcPts val="1600"/>
              </a:spcBef>
              <a:spcAft>
                <a:spcPts val="1600"/>
              </a:spcAft>
              <a:buNone/>
            </a:pPr>
            <a:r>
              <a:t/>
            </a:r>
            <a:endParaRPr>
              <a:solidFill>
                <a:srgbClr val="383838"/>
              </a:solidFill>
            </a:endParaRPr>
          </a:p>
        </p:txBody>
      </p:sp>
      <p:pic>
        <p:nvPicPr>
          <p:cNvPr id="322" name="Google Shape;322;p41"/>
          <p:cNvPicPr preferRelativeResize="0"/>
          <p:nvPr/>
        </p:nvPicPr>
        <p:blipFill>
          <a:blip r:embed="rId4">
            <a:alphaModFix/>
          </a:blip>
          <a:stretch>
            <a:fillRect/>
          </a:stretch>
        </p:blipFill>
        <p:spPr>
          <a:xfrm>
            <a:off x="4262650" y="0"/>
            <a:ext cx="4694000" cy="22073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15"/>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Collection of Data</a:t>
            </a:r>
            <a:endParaRPr/>
          </a:p>
        </p:txBody>
      </p:sp>
      <p:sp>
        <p:nvSpPr>
          <p:cNvPr id="112" name="Google Shape;112;p15"/>
          <p:cNvSpPr/>
          <p:nvPr/>
        </p:nvSpPr>
        <p:spPr>
          <a:xfrm>
            <a:off x="432350" y="1304875"/>
            <a:ext cx="2469300" cy="607800"/>
          </a:xfrm>
          <a:prstGeom prst="homePlate">
            <a:avLst>
              <a:gd fmla="val 50000" name="adj"/>
            </a:avLst>
          </a:prstGeom>
          <a:solidFill>
            <a:schemeClr val="dk1"/>
          </a:solidFill>
          <a:ln>
            <a:noFill/>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id="113" name="Google Shape;113;p15"/>
          <p:cNvSpPr txBox="1"/>
          <p:nvPr>
            <p:ph idx="4294967295" type="body"/>
          </p:nvPr>
        </p:nvSpPr>
        <p:spPr>
          <a:xfrm>
            <a:off x="432350" y="1451576"/>
            <a:ext cx="2257200" cy="3144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lt1"/>
                </a:solidFill>
              </a:rPr>
              <a:t>MEB Statistics </a:t>
            </a:r>
            <a:endParaRPr>
              <a:solidFill>
                <a:schemeClr val="lt1"/>
              </a:solidFill>
            </a:endParaRPr>
          </a:p>
        </p:txBody>
      </p:sp>
      <p:sp>
        <p:nvSpPr>
          <p:cNvPr id="114" name="Google Shape;114;p15"/>
          <p:cNvSpPr txBox="1"/>
          <p:nvPr>
            <p:ph idx="4294967295" type="body"/>
          </p:nvPr>
        </p:nvSpPr>
        <p:spPr>
          <a:xfrm>
            <a:off x="432350" y="2070575"/>
            <a:ext cx="2471700" cy="26508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sz="1600"/>
              <a:t>Student Numbers</a:t>
            </a:r>
            <a:endParaRPr sz="1600"/>
          </a:p>
          <a:p>
            <a:pPr indent="-330200" lvl="0" marL="457200" rtl="0" algn="l">
              <a:spcBef>
                <a:spcPts val="0"/>
              </a:spcBef>
              <a:spcAft>
                <a:spcPts val="0"/>
              </a:spcAft>
              <a:buSzPts val="1600"/>
              <a:buChar char="●"/>
            </a:pPr>
            <a:r>
              <a:rPr lang="en" sz="1600"/>
              <a:t>Teacher Numbers</a:t>
            </a:r>
            <a:endParaRPr sz="1600"/>
          </a:p>
          <a:p>
            <a:pPr indent="-330200" lvl="0" marL="457200" rtl="0" algn="l">
              <a:spcBef>
                <a:spcPts val="0"/>
              </a:spcBef>
              <a:spcAft>
                <a:spcPts val="0"/>
              </a:spcAft>
              <a:buSzPts val="1600"/>
              <a:buChar char="●"/>
            </a:pPr>
            <a:r>
              <a:rPr lang="en" sz="1600"/>
              <a:t>School Numbers</a:t>
            </a:r>
            <a:endParaRPr sz="1600"/>
          </a:p>
          <a:p>
            <a:pPr indent="-330200" lvl="0" marL="457200" rtl="0" algn="l">
              <a:spcBef>
                <a:spcPts val="0"/>
              </a:spcBef>
              <a:spcAft>
                <a:spcPts val="0"/>
              </a:spcAft>
              <a:buSzPts val="1600"/>
              <a:buChar char="●"/>
            </a:pPr>
            <a:r>
              <a:rPr lang="en" sz="1600"/>
              <a:t>Classroom Numbers</a:t>
            </a:r>
            <a:endParaRPr sz="1600"/>
          </a:p>
          <a:p>
            <a:pPr indent="-330200" lvl="0" marL="457200" rtl="0" algn="l">
              <a:spcBef>
                <a:spcPts val="0"/>
              </a:spcBef>
              <a:spcAft>
                <a:spcPts val="0"/>
              </a:spcAft>
              <a:buSzPts val="1600"/>
              <a:buChar char="●"/>
            </a:pPr>
            <a:r>
              <a:rPr lang="en" sz="1600"/>
              <a:t>Schooling Ratio</a:t>
            </a:r>
            <a:endParaRPr sz="1600"/>
          </a:p>
        </p:txBody>
      </p:sp>
      <p:sp>
        <p:nvSpPr>
          <p:cNvPr id="115" name="Google Shape;115;p15"/>
          <p:cNvSpPr/>
          <p:nvPr/>
        </p:nvSpPr>
        <p:spPr>
          <a:xfrm>
            <a:off x="3044777" y="1304875"/>
            <a:ext cx="2760600" cy="607800"/>
          </a:xfrm>
          <a:prstGeom prst="chevron">
            <a:avLst>
              <a:gd fmla="val 50000" name="adj"/>
            </a:avLst>
          </a:prstGeom>
          <a:solidFill>
            <a:schemeClr val="dk1"/>
          </a:solidFill>
          <a:ln>
            <a:noFill/>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id="116" name="Google Shape;116;p15"/>
          <p:cNvSpPr txBox="1"/>
          <p:nvPr>
            <p:ph idx="4294967295" type="body"/>
          </p:nvPr>
        </p:nvSpPr>
        <p:spPr>
          <a:xfrm>
            <a:off x="3336150" y="1451576"/>
            <a:ext cx="2257200" cy="3144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lt1"/>
                </a:solidFill>
              </a:rPr>
              <a:t>United Nations Statistics </a:t>
            </a:r>
            <a:endParaRPr>
              <a:solidFill>
                <a:schemeClr val="lt1"/>
              </a:solidFill>
            </a:endParaRPr>
          </a:p>
        </p:txBody>
      </p:sp>
      <p:sp>
        <p:nvSpPr>
          <p:cNvPr id="117" name="Google Shape;117;p15"/>
          <p:cNvSpPr txBox="1"/>
          <p:nvPr>
            <p:ph idx="4294967295" type="body"/>
          </p:nvPr>
        </p:nvSpPr>
        <p:spPr>
          <a:xfrm>
            <a:off x="3336146" y="2070575"/>
            <a:ext cx="2471700" cy="26508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sz="1600"/>
              <a:t>T</a:t>
            </a:r>
            <a:r>
              <a:rPr lang="en" sz="1600"/>
              <a:t>he Human Development Index (HDI) </a:t>
            </a:r>
            <a:r>
              <a:rPr lang="en" sz="1600"/>
              <a:t> </a:t>
            </a:r>
            <a:endParaRPr sz="1600"/>
          </a:p>
        </p:txBody>
      </p:sp>
      <p:sp>
        <p:nvSpPr>
          <p:cNvPr id="118" name="Google Shape;118;p15"/>
          <p:cNvSpPr/>
          <p:nvPr/>
        </p:nvSpPr>
        <p:spPr>
          <a:xfrm>
            <a:off x="5948502" y="1304875"/>
            <a:ext cx="2760600" cy="607800"/>
          </a:xfrm>
          <a:prstGeom prst="chevron">
            <a:avLst>
              <a:gd fmla="val 50000" name="adj"/>
            </a:avLst>
          </a:prstGeom>
          <a:solidFill>
            <a:schemeClr val="dk1"/>
          </a:solidFill>
          <a:ln>
            <a:noFill/>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id="119" name="Google Shape;119;p15"/>
          <p:cNvSpPr txBox="1"/>
          <p:nvPr>
            <p:ph idx="4294967295" type="body"/>
          </p:nvPr>
        </p:nvSpPr>
        <p:spPr>
          <a:xfrm>
            <a:off x="6254233" y="1451576"/>
            <a:ext cx="2257200" cy="3144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lt1"/>
                </a:solidFill>
              </a:rPr>
              <a:t>Ministry of Treasury and Finance </a:t>
            </a:r>
            <a:endParaRPr>
              <a:solidFill>
                <a:schemeClr val="lt1"/>
              </a:solidFill>
            </a:endParaRPr>
          </a:p>
        </p:txBody>
      </p:sp>
      <p:sp>
        <p:nvSpPr>
          <p:cNvPr id="120" name="Google Shape;120;p15"/>
          <p:cNvSpPr txBox="1"/>
          <p:nvPr>
            <p:ph idx="4294967295" type="body"/>
          </p:nvPr>
        </p:nvSpPr>
        <p:spPr>
          <a:xfrm>
            <a:off x="6254226" y="2070575"/>
            <a:ext cx="2471700" cy="26508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sz="1600"/>
              <a:t>“General Government’s Financial Statistics”</a:t>
            </a:r>
            <a:endParaRPr sz="1600"/>
          </a:p>
          <a:p>
            <a:pPr indent="-330200" lvl="1" marL="914400" rtl="0" algn="l">
              <a:spcBef>
                <a:spcPts val="0"/>
              </a:spcBef>
              <a:spcAft>
                <a:spcPts val="800"/>
              </a:spcAft>
              <a:buSzPts val="1600"/>
              <a:buChar char="○"/>
            </a:pPr>
            <a:r>
              <a:rPr lang="en" sz="1600"/>
              <a:t>Budgets for each province over years</a:t>
            </a:r>
            <a:endParaRPr sz="1600"/>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grpSp>
        <p:nvGrpSpPr>
          <p:cNvPr id="327" name="Google Shape;327;p42"/>
          <p:cNvGrpSpPr/>
          <p:nvPr/>
        </p:nvGrpSpPr>
        <p:grpSpPr>
          <a:xfrm>
            <a:off x="4939500" y="1219611"/>
            <a:ext cx="3837000" cy="2704200"/>
            <a:chOff x="4939500" y="1219611"/>
            <a:chExt cx="3837000" cy="2704200"/>
          </a:xfrm>
        </p:grpSpPr>
        <p:cxnSp>
          <p:nvCxnSpPr>
            <p:cNvPr id="328" name="Google Shape;328;p42"/>
            <p:cNvCxnSpPr/>
            <p:nvPr/>
          </p:nvCxnSpPr>
          <p:spPr>
            <a:xfrm>
              <a:off x="4939500" y="1219611"/>
              <a:ext cx="0" cy="2704200"/>
            </a:xfrm>
            <a:prstGeom prst="straightConnector1">
              <a:avLst/>
            </a:prstGeom>
            <a:noFill/>
            <a:ln cap="flat" cmpd="sng" w="9525">
              <a:solidFill>
                <a:schemeClr val="lt1"/>
              </a:solidFill>
              <a:prstDash val="dash"/>
              <a:round/>
              <a:headEnd len="sm" w="sm" type="none"/>
              <a:tailEnd len="sm" w="sm" type="none"/>
            </a:ln>
          </p:spPr>
        </p:cxnSp>
        <p:cxnSp>
          <p:nvCxnSpPr>
            <p:cNvPr id="329" name="Google Shape;329;p42"/>
            <p:cNvCxnSpPr/>
            <p:nvPr/>
          </p:nvCxnSpPr>
          <p:spPr>
            <a:xfrm>
              <a:off x="5365833" y="1219611"/>
              <a:ext cx="0" cy="2704200"/>
            </a:xfrm>
            <a:prstGeom prst="straightConnector1">
              <a:avLst/>
            </a:prstGeom>
            <a:noFill/>
            <a:ln cap="flat" cmpd="sng" w="9525">
              <a:solidFill>
                <a:schemeClr val="lt1"/>
              </a:solidFill>
              <a:prstDash val="dash"/>
              <a:round/>
              <a:headEnd len="sm" w="sm" type="none"/>
              <a:tailEnd len="sm" w="sm" type="none"/>
            </a:ln>
          </p:spPr>
        </p:cxnSp>
        <p:cxnSp>
          <p:nvCxnSpPr>
            <p:cNvPr id="330" name="Google Shape;330;p42"/>
            <p:cNvCxnSpPr/>
            <p:nvPr/>
          </p:nvCxnSpPr>
          <p:spPr>
            <a:xfrm>
              <a:off x="5792167" y="1219611"/>
              <a:ext cx="0" cy="2704200"/>
            </a:xfrm>
            <a:prstGeom prst="straightConnector1">
              <a:avLst/>
            </a:prstGeom>
            <a:noFill/>
            <a:ln cap="flat" cmpd="sng" w="9525">
              <a:solidFill>
                <a:schemeClr val="lt1"/>
              </a:solidFill>
              <a:prstDash val="dash"/>
              <a:round/>
              <a:headEnd len="sm" w="sm" type="none"/>
              <a:tailEnd len="sm" w="sm" type="none"/>
            </a:ln>
          </p:spPr>
        </p:cxnSp>
        <p:cxnSp>
          <p:nvCxnSpPr>
            <p:cNvPr id="331" name="Google Shape;331;p42"/>
            <p:cNvCxnSpPr/>
            <p:nvPr/>
          </p:nvCxnSpPr>
          <p:spPr>
            <a:xfrm>
              <a:off x="6218500" y="1219611"/>
              <a:ext cx="0" cy="2704200"/>
            </a:xfrm>
            <a:prstGeom prst="straightConnector1">
              <a:avLst/>
            </a:prstGeom>
            <a:noFill/>
            <a:ln cap="flat" cmpd="sng" w="9525">
              <a:solidFill>
                <a:schemeClr val="lt1"/>
              </a:solidFill>
              <a:prstDash val="dash"/>
              <a:round/>
              <a:headEnd len="sm" w="sm" type="none"/>
              <a:tailEnd len="sm" w="sm" type="none"/>
            </a:ln>
          </p:spPr>
        </p:cxnSp>
        <p:cxnSp>
          <p:nvCxnSpPr>
            <p:cNvPr id="332" name="Google Shape;332;p42"/>
            <p:cNvCxnSpPr/>
            <p:nvPr/>
          </p:nvCxnSpPr>
          <p:spPr>
            <a:xfrm>
              <a:off x="6644834" y="1219611"/>
              <a:ext cx="0" cy="2704200"/>
            </a:xfrm>
            <a:prstGeom prst="straightConnector1">
              <a:avLst/>
            </a:prstGeom>
            <a:noFill/>
            <a:ln cap="flat" cmpd="sng" w="9525">
              <a:solidFill>
                <a:schemeClr val="lt1"/>
              </a:solidFill>
              <a:prstDash val="dash"/>
              <a:round/>
              <a:headEnd len="sm" w="sm" type="none"/>
              <a:tailEnd len="sm" w="sm" type="none"/>
            </a:ln>
          </p:spPr>
        </p:cxnSp>
        <p:cxnSp>
          <p:nvCxnSpPr>
            <p:cNvPr id="333" name="Google Shape;333;p42"/>
            <p:cNvCxnSpPr/>
            <p:nvPr/>
          </p:nvCxnSpPr>
          <p:spPr>
            <a:xfrm>
              <a:off x="7071166" y="1219611"/>
              <a:ext cx="0" cy="2704200"/>
            </a:xfrm>
            <a:prstGeom prst="straightConnector1">
              <a:avLst/>
            </a:prstGeom>
            <a:noFill/>
            <a:ln cap="flat" cmpd="sng" w="9525">
              <a:solidFill>
                <a:schemeClr val="lt1"/>
              </a:solidFill>
              <a:prstDash val="dash"/>
              <a:round/>
              <a:headEnd len="sm" w="sm" type="none"/>
              <a:tailEnd len="sm" w="sm" type="none"/>
            </a:ln>
          </p:spPr>
        </p:cxnSp>
        <p:cxnSp>
          <p:nvCxnSpPr>
            <p:cNvPr id="334" name="Google Shape;334;p42"/>
            <p:cNvCxnSpPr/>
            <p:nvPr/>
          </p:nvCxnSpPr>
          <p:spPr>
            <a:xfrm>
              <a:off x="7497500" y="1219611"/>
              <a:ext cx="0" cy="2704200"/>
            </a:xfrm>
            <a:prstGeom prst="straightConnector1">
              <a:avLst/>
            </a:prstGeom>
            <a:noFill/>
            <a:ln cap="flat" cmpd="sng" w="9525">
              <a:solidFill>
                <a:schemeClr val="lt1"/>
              </a:solidFill>
              <a:prstDash val="dash"/>
              <a:round/>
              <a:headEnd len="sm" w="sm" type="none"/>
              <a:tailEnd len="sm" w="sm" type="none"/>
            </a:ln>
          </p:spPr>
        </p:cxnSp>
        <p:cxnSp>
          <p:nvCxnSpPr>
            <p:cNvPr id="335" name="Google Shape;335;p42"/>
            <p:cNvCxnSpPr/>
            <p:nvPr/>
          </p:nvCxnSpPr>
          <p:spPr>
            <a:xfrm>
              <a:off x="7923834" y="1219611"/>
              <a:ext cx="0" cy="2704200"/>
            </a:xfrm>
            <a:prstGeom prst="straightConnector1">
              <a:avLst/>
            </a:prstGeom>
            <a:noFill/>
            <a:ln cap="flat" cmpd="sng" w="9525">
              <a:solidFill>
                <a:schemeClr val="lt1"/>
              </a:solidFill>
              <a:prstDash val="dash"/>
              <a:round/>
              <a:headEnd len="sm" w="sm" type="none"/>
              <a:tailEnd len="sm" w="sm" type="none"/>
            </a:ln>
          </p:spPr>
        </p:cxnSp>
        <p:cxnSp>
          <p:nvCxnSpPr>
            <p:cNvPr id="336" name="Google Shape;336;p42"/>
            <p:cNvCxnSpPr/>
            <p:nvPr/>
          </p:nvCxnSpPr>
          <p:spPr>
            <a:xfrm>
              <a:off x="8350166" y="1219611"/>
              <a:ext cx="0" cy="2704200"/>
            </a:xfrm>
            <a:prstGeom prst="straightConnector1">
              <a:avLst/>
            </a:prstGeom>
            <a:noFill/>
            <a:ln cap="flat" cmpd="sng" w="9525">
              <a:solidFill>
                <a:schemeClr val="lt1"/>
              </a:solidFill>
              <a:prstDash val="dash"/>
              <a:round/>
              <a:headEnd len="sm" w="sm" type="none"/>
              <a:tailEnd len="sm" w="sm" type="none"/>
            </a:ln>
          </p:spPr>
        </p:cxnSp>
        <p:cxnSp>
          <p:nvCxnSpPr>
            <p:cNvPr id="337" name="Google Shape;337;p42"/>
            <p:cNvCxnSpPr/>
            <p:nvPr/>
          </p:nvCxnSpPr>
          <p:spPr>
            <a:xfrm>
              <a:off x="8776500" y="1219611"/>
              <a:ext cx="0" cy="2704200"/>
            </a:xfrm>
            <a:prstGeom prst="straightConnector1">
              <a:avLst/>
            </a:prstGeom>
            <a:noFill/>
            <a:ln cap="flat" cmpd="sng" w="9525">
              <a:solidFill>
                <a:schemeClr val="lt1"/>
              </a:solidFill>
              <a:prstDash val="dash"/>
              <a:round/>
              <a:headEnd len="sm" w="sm" type="none"/>
              <a:tailEnd len="sm" w="sm" type="none"/>
            </a:ln>
          </p:spPr>
        </p:cxnSp>
      </p:grpSp>
      <p:sp>
        <p:nvSpPr>
          <p:cNvPr id="338" name="Google Shape;338;p42"/>
          <p:cNvSpPr/>
          <p:nvPr/>
        </p:nvSpPr>
        <p:spPr>
          <a:xfrm>
            <a:off x="7014920" y="2133119"/>
            <a:ext cx="286500" cy="286500"/>
          </a:xfrm>
          <a:prstGeom prst="ellipse">
            <a:avLst/>
          </a:prstGeom>
          <a:no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42"/>
          <p:cNvSpPr txBox="1"/>
          <p:nvPr>
            <p:ph type="title"/>
          </p:nvPr>
        </p:nvSpPr>
        <p:spPr>
          <a:xfrm>
            <a:off x="265500" y="1161050"/>
            <a:ext cx="4045200" cy="156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Thank You For Listening</a:t>
            </a:r>
            <a:endParaRPr/>
          </a:p>
        </p:txBody>
      </p:sp>
      <p:sp>
        <p:nvSpPr>
          <p:cNvPr id="340" name="Google Shape;340;p42"/>
          <p:cNvSpPr txBox="1"/>
          <p:nvPr>
            <p:ph idx="1" type="subTitle"/>
          </p:nvPr>
        </p:nvSpPr>
        <p:spPr>
          <a:xfrm>
            <a:off x="265500" y="2778951"/>
            <a:ext cx="4045200" cy="1269300"/>
          </a:xfrm>
          <a:prstGeom prst="rect">
            <a:avLst/>
          </a:prstGeom>
        </p:spPr>
        <p:txBody>
          <a:bodyPr anchorCtr="0" anchor="t" bIns="91425" lIns="91425" spcFirstLastPara="1" rIns="91425" wrap="square" tIns="91425">
            <a:noAutofit/>
          </a:bodyPr>
          <a:lstStyle/>
          <a:p>
            <a:pPr indent="-361950" lvl="0" marL="457200" rtl="0" algn="ctr">
              <a:spcBef>
                <a:spcPts val="0"/>
              </a:spcBef>
              <a:spcAft>
                <a:spcPts val="0"/>
              </a:spcAft>
              <a:buSzPts val="2100"/>
              <a:buChar char="-"/>
            </a:pPr>
            <a:r>
              <a:rPr lang="en"/>
              <a:t>Team Sanity Check</a:t>
            </a:r>
            <a:endParaRPr/>
          </a:p>
        </p:txBody>
      </p:sp>
      <p:grpSp>
        <p:nvGrpSpPr>
          <p:cNvPr id="341" name="Google Shape;341;p42"/>
          <p:cNvGrpSpPr/>
          <p:nvPr/>
        </p:nvGrpSpPr>
        <p:grpSpPr>
          <a:xfrm>
            <a:off x="4939534" y="2017046"/>
            <a:ext cx="3825543" cy="1573620"/>
            <a:chOff x="1000000" y="2393988"/>
            <a:chExt cx="4144235" cy="1704713"/>
          </a:xfrm>
        </p:grpSpPr>
        <p:sp>
          <p:nvSpPr>
            <p:cNvPr id="342" name="Google Shape;342;p42"/>
            <p:cNvSpPr/>
            <p:nvPr/>
          </p:nvSpPr>
          <p:spPr>
            <a:xfrm>
              <a:off x="1000000" y="2440003"/>
              <a:ext cx="4144235" cy="1631269"/>
            </a:xfrm>
            <a:custGeom>
              <a:rect b="b" l="l" r="r" t="t"/>
              <a:pathLst>
                <a:path extrusionOk="0" h="90088" w="165422">
                  <a:moveTo>
                    <a:pt x="0" y="65550"/>
                  </a:moveTo>
                  <a:cubicBezTo>
                    <a:pt x="3559" y="56002"/>
                    <a:pt x="14632" y="11595"/>
                    <a:pt x="21355" y="8262"/>
                  </a:cubicBezTo>
                  <a:cubicBezTo>
                    <a:pt x="28078" y="4929"/>
                    <a:pt x="34067" y="46906"/>
                    <a:pt x="40338" y="45550"/>
                  </a:cubicBezTo>
                  <a:cubicBezTo>
                    <a:pt x="46609" y="44194"/>
                    <a:pt x="52711" y="2161"/>
                    <a:pt x="58982" y="127"/>
                  </a:cubicBezTo>
                  <a:cubicBezTo>
                    <a:pt x="65253" y="-1907"/>
                    <a:pt x="71807" y="30974"/>
                    <a:pt x="77965" y="33347"/>
                  </a:cubicBezTo>
                  <a:cubicBezTo>
                    <a:pt x="84123" y="35720"/>
                    <a:pt x="90055" y="6285"/>
                    <a:pt x="95931" y="14364"/>
                  </a:cubicBezTo>
                  <a:cubicBezTo>
                    <a:pt x="101807" y="22443"/>
                    <a:pt x="107626" y="77414"/>
                    <a:pt x="113219" y="81821"/>
                  </a:cubicBezTo>
                  <a:cubicBezTo>
                    <a:pt x="118812" y="86228"/>
                    <a:pt x="123671" y="39448"/>
                    <a:pt x="129490" y="40804"/>
                  </a:cubicBezTo>
                  <a:cubicBezTo>
                    <a:pt x="135309" y="42160"/>
                    <a:pt x="142145" y="92047"/>
                    <a:pt x="148134" y="89957"/>
                  </a:cubicBezTo>
                  <a:cubicBezTo>
                    <a:pt x="154123" y="87867"/>
                    <a:pt x="162541" y="38545"/>
                    <a:pt x="165422" y="28262"/>
                  </a:cubicBezTo>
                </a:path>
              </a:pathLst>
            </a:custGeom>
            <a:noFill/>
            <a:ln cap="flat" cmpd="sng" w="19050">
              <a:solidFill>
                <a:schemeClr val="lt1"/>
              </a:solidFill>
              <a:prstDash val="solid"/>
              <a:round/>
              <a:headEnd len="med" w="med" type="oval"/>
              <a:tailEnd len="med" w="med" type="oval"/>
            </a:ln>
          </p:spPr>
        </p:sp>
        <p:sp>
          <p:nvSpPr>
            <p:cNvPr id="343" name="Google Shape;343;p42"/>
            <p:cNvSpPr/>
            <p:nvPr/>
          </p:nvSpPr>
          <p:spPr>
            <a:xfrm>
              <a:off x="4658400" y="4014100"/>
              <a:ext cx="84600" cy="84600"/>
            </a:xfrm>
            <a:prstGeom prst="ellipse">
              <a:avLst/>
            </a:pr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42"/>
            <p:cNvSpPr/>
            <p:nvPr/>
          </p:nvSpPr>
          <p:spPr>
            <a:xfrm>
              <a:off x="4195525" y="3147350"/>
              <a:ext cx="84600" cy="84600"/>
            </a:xfrm>
            <a:prstGeom prst="ellipse">
              <a:avLst/>
            </a:pr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42"/>
            <p:cNvSpPr/>
            <p:nvPr/>
          </p:nvSpPr>
          <p:spPr>
            <a:xfrm>
              <a:off x="3800700" y="3868900"/>
              <a:ext cx="84600" cy="84600"/>
            </a:xfrm>
            <a:prstGeom prst="ellipse">
              <a:avLst/>
            </a:pr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42"/>
            <p:cNvSpPr/>
            <p:nvPr/>
          </p:nvSpPr>
          <p:spPr>
            <a:xfrm>
              <a:off x="3358650" y="2637813"/>
              <a:ext cx="84600" cy="84600"/>
            </a:xfrm>
            <a:prstGeom prst="ellipse">
              <a:avLst/>
            </a:pr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42"/>
            <p:cNvSpPr/>
            <p:nvPr/>
          </p:nvSpPr>
          <p:spPr>
            <a:xfrm>
              <a:off x="2909400" y="2993013"/>
              <a:ext cx="84600" cy="84600"/>
            </a:xfrm>
            <a:prstGeom prst="ellipse">
              <a:avLst/>
            </a:pr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42"/>
            <p:cNvSpPr/>
            <p:nvPr/>
          </p:nvSpPr>
          <p:spPr>
            <a:xfrm>
              <a:off x="2437450" y="2393988"/>
              <a:ext cx="84600" cy="84600"/>
            </a:xfrm>
            <a:prstGeom prst="ellipse">
              <a:avLst/>
            </a:pr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42"/>
            <p:cNvSpPr/>
            <p:nvPr/>
          </p:nvSpPr>
          <p:spPr>
            <a:xfrm>
              <a:off x="1974575" y="3213325"/>
              <a:ext cx="84600" cy="84600"/>
            </a:xfrm>
            <a:prstGeom prst="ellipse">
              <a:avLst/>
            </a:pr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42"/>
            <p:cNvSpPr/>
            <p:nvPr/>
          </p:nvSpPr>
          <p:spPr>
            <a:xfrm>
              <a:off x="1500000" y="2553225"/>
              <a:ext cx="84600" cy="84600"/>
            </a:xfrm>
            <a:prstGeom prst="ellipse">
              <a:avLst/>
            </a:prstGeom>
            <a:solidFill>
              <a:schemeClr val="lt1"/>
            </a:solidFill>
            <a:ln cap="flat" cmpd="sng" w="1905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 name="Google Shape;351;p42"/>
          <p:cNvGrpSpPr/>
          <p:nvPr/>
        </p:nvGrpSpPr>
        <p:grpSpPr>
          <a:xfrm>
            <a:off x="4939557" y="1778136"/>
            <a:ext cx="3836911" cy="1503799"/>
            <a:chOff x="1000025" y="2059300"/>
            <a:chExt cx="4156550" cy="1629075"/>
          </a:xfrm>
        </p:grpSpPr>
        <p:sp>
          <p:nvSpPr>
            <p:cNvPr id="352" name="Google Shape;352;p42"/>
            <p:cNvSpPr/>
            <p:nvPr/>
          </p:nvSpPr>
          <p:spPr>
            <a:xfrm>
              <a:off x="1000025" y="2083952"/>
              <a:ext cx="4156550" cy="1576975"/>
            </a:xfrm>
            <a:custGeom>
              <a:rect b="b" l="l" r="r" t="t"/>
              <a:pathLst>
                <a:path extrusionOk="0" h="63079" w="166262">
                  <a:moveTo>
                    <a:pt x="0" y="34952"/>
                  </a:moveTo>
                  <a:cubicBezTo>
                    <a:pt x="3623" y="29133"/>
                    <a:pt x="14946" y="1167"/>
                    <a:pt x="21740" y="37"/>
                  </a:cubicBezTo>
                  <a:cubicBezTo>
                    <a:pt x="28534" y="-1093"/>
                    <a:pt x="34478" y="24048"/>
                    <a:pt x="40762" y="28172"/>
                  </a:cubicBezTo>
                  <a:cubicBezTo>
                    <a:pt x="47046" y="32296"/>
                    <a:pt x="53256" y="18986"/>
                    <a:pt x="59446" y="24782"/>
                  </a:cubicBezTo>
                  <a:cubicBezTo>
                    <a:pt x="65636" y="30578"/>
                    <a:pt x="71730" y="60803"/>
                    <a:pt x="77901" y="62950"/>
                  </a:cubicBezTo>
                  <a:cubicBezTo>
                    <a:pt x="84072" y="65097"/>
                    <a:pt x="90490" y="39675"/>
                    <a:pt x="96472" y="37664"/>
                  </a:cubicBezTo>
                  <a:cubicBezTo>
                    <a:pt x="102455" y="35653"/>
                    <a:pt x="108078" y="54726"/>
                    <a:pt x="113796" y="50884"/>
                  </a:cubicBezTo>
                  <a:cubicBezTo>
                    <a:pt x="119514" y="47042"/>
                    <a:pt x="125063" y="18059"/>
                    <a:pt x="130781" y="14613"/>
                  </a:cubicBezTo>
                  <a:cubicBezTo>
                    <a:pt x="136499" y="11167"/>
                    <a:pt x="142192" y="30515"/>
                    <a:pt x="148105" y="30206"/>
                  </a:cubicBezTo>
                  <a:cubicBezTo>
                    <a:pt x="154019" y="29897"/>
                    <a:pt x="163236" y="15665"/>
                    <a:pt x="166262" y="12757"/>
                  </a:cubicBezTo>
                </a:path>
              </a:pathLst>
            </a:custGeom>
            <a:noFill/>
            <a:ln cap="flat" cmpd="sng" w="19050">
              <a:solidFill>
                <a:schemeClr val="accent4"/>
              </a:solidFill>
              <a:prstDash val="solid"/>
              <a:round/>
              <a:headEnd len="med" w="med" type="oval"/>
              <a:tailEnd len="med" w="med" type="oval"/>
            </a:ln>
          </p:spPr>
        </p:sp>
        <p:sp>
          <p:nvSpPr>
            <p:cNvPr id="353" name="Google Shape;353;p42"/>
            <p:cNvSpPr/>
            <p:nvPr/>
          </p:nvSpPr>
          <p:spPr>
            <a:xfrm>
              <a:off x="1500000" y="2059300"/>
              <a:ext cx="84600" cy="84600"/>
            </a:xfrm>
            <a:prstGeom prst="ellipse">
              <a:avLst/>
            </a:pr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42"/>
            <p:cNvSpPr/>
            <p:nvPr/>
          </p:nvSpPr>
          <p:spPr>
            <a:xfrm>
              <a:off x="1974575" y="2737275"/>
              <a:ext cx="84600" cy="84600"/>
            </a:xfrm>
            <a:prstGeom prst="ellipse">
              <a:avLst/>
            </a:pr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42"/>
            <p:cNvSpPr/>
            <p:nvPr/>
          </p:nvSpPr>
          <p:spPr>
            <a:xfrm>
              <a:off x="2437450" y="2652675"/>
              <a:ext cx="84600" cy="84600"/>
            </a:xfrm>
            <a:prstGeom prst="ellipse">
              <a:avLst/>
            </a:pr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42"/>
            <p:cNvSpPr/>
            <p:nvPr/>
          </p:nvSpPr>
          <p:spPr>
            <a:xfrm>
              <a:off x="2909400" y="3603775"/>
              <a:ext cx="84600" cy="84600"/>
            </a:xfrm>
            <a:prstGeom prst="ellipse">
              <a:avLst/>
            </a:pr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42"/>
            <p:cNvSpPr/>
            <p:nvPr/>
          </p:nvSpPr>
          <p:spPr>
            <a:xfrm>
              <a:off x="3358650" y="2993025"/>
              <a:ext cx="84600" cy="84600"/>
            </a:xfrm>
            <a:prstGeom prst="ellipse">
              <a:avLst/>
            </a:pr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42"/>
            <p:cNvSpPr/>
            <p:nvPr/>
          </p:nvSpPr>
          <p:spPr>
            <a:xfrm>
              <a:off x="3780700" y="3315225"/>
              <a:ext cx="84600" cy="84600"/>
            </a:xfrm>
            <a:prstGeom prst="ellipse">
              <a:avLst/>
            </a:pr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42"/>
            <p:cNvSpPr/>
            <p:nvPr/>
          </p:nvSpPr>
          <p:spPr>
            <a:xfrm>
              <a:off x="4216350" y="2412175"/>
              <a:ext cx="84600" cy="84600"/>
            </a:xfrm>
            <a:prstGeom prst="ellipse">
              <a:avLst/>
            </a:pr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42"/>
            <p:cNvSpPr/>
            <p:nvPr/>
          </p:nvSpPr>
          <p:spPr>
            <a:xfrm>
              <a:off x="4658400" y="2802450"/>
              <a:ext cx="84600" cy="84600"/>
            </a:xfrm>
            <a:prstGeom prst="ellipse">
              <a:avLst/>
            </a:prstGeom>
            <a:solidFill>
              <a:schemeClr val="accent4"/>
            </a:solid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16"/>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a:t>
            </a:r>
            <a:r>
              <a:rPr lang="en"/>
              <a:t>Hypothesis</a:t>
            </a:r>
            <a:endParaRPr/>
          </a:p>
        </p:txBody>
      </p:sp>
      <p:sp>
        <p:nvSpPr>
          <p:cNvPr id="126" name="Google Shape;126;p16"/>
          <p:cNvSpPr txBox="1"/>
          <p:nvPr>
            <p:ph idx="1" type="body"/>
          </p:nvPr>
        </p:nvSpPr>
        <p:spPr>
          <a:xfrm>
            <a:off x="311700" y="1241400"/>
            <a:ext cx="8520600" cy="3339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2100"/>
              <a:t>“There is a significant correlation between the factors of Student per Teacher, Student per School, Student per Classroom, Budget per Student, and the Human Development Index (HDI), and the education index of provinces in Turkey. By leveraging these factors, we claim the COVID-19 pandemic was a major contributor to the Education Accessibility and Quality in Turkey, and has affected poorer, small regions more than metropolitan areas.</a:t>
            </a:r>
            <a:r>
              <a:rPr lang="en"/>
              <a:t>”</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17"/>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Organisation</a:t>
            </a:r>
            <a:endParaRPr/>
          </a:p>
        </p:txBody>
      </p:sp>
      <p:sp>
        <p:nvSpPr>
          <p:cNvPr id="132" name="Google Shape;132;p17"/>
          <p:cNvSpPr txBox="1"/>
          <p:nvPr>
            <p:ph idx="1" type="body"/>
          </p:nvPr>
        </p:nvSpPr>
        <p:spPr>
          <a:xfrm>
            <a:off x="311700" y="1229975"/>
            <a:ext cx="3999900" cy="333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600"/>
              <a:t>Data Cleaning and </a:t>
            </a:r>
            <a:r>
              <a:rPr b="1" lang="en" sz="1600"/>
              <a:t>Formatting</a:t>
            </a:r>
            <a:r>
              <a:rPr b="1" lang="en" sz="1600"/>
              <a:t> </a:t>
            </a:r>
            <a:endParaRPr b="1" sz="1600"/>
          </a:p>
          <a:p>
            <a:pPr indent="-330200" lvl="0" marL="457200" rtl="0" algn="l">
              <a:spcBef>
                <a:spcPts val="1600"/>
              </a:spcBef>
              <a:spcAft>
                <a:spcPts val="0"/>
              </a:spcAft>
              <a:buSzPts val="1600"/>
              <a:buChar char="●"/>
            </a:pPr>
            <a:r>
              <a:rPr lang="en" sz="1600"/>
              <a:t>Obtaining</a:t>
            </a:r>
            <a:r>
              <a:rPr lang="en" sz="1600"/>
              <a:t> the data from our data sources</a:t>
            </a:r>
            <a:endParaRPr sz="1600"/>
          </a:p>
          <a:p>
            <a:pPr indent="-330200" lvl="0" marL="457200" rtl="0" algn="l">
              <a:spcBef>
                <a:spcPts val="0"/>
              </a:spcBef>
              <a:spcAft>
                <a:spcPts val="0"/>
              </a:spcAft>
              <a:buSzPts val="1600"/>
              <a:buChar char="●"/>
            </a:pPr>
            <a:r>
              <a:rPr lang="en" sz="1600"/>
              <a:t>Handling missing data from particular annual statistics</a:t>
            </a:r>
            <a:endParaRPr sz="1600"/>
          </a:p>
          <a:p>
            <a:pPr indent="-330200" lvl="0" marL="457200" rtl="0" algn="l">
              <a:spcBef>
                <a:spcPts val="0"/>
              </a:spcBef>
              <a:spcAft>
                <a:spcPts val="0"/>
              </a:spcAft>
              <a:buSzPts val="1600"/>
              <a:buChar char="●"/>
            </a:pPr>
            <a:r>
              <a:rPr lang="en" sz="1600"/>
              <a:t>Categorisation of every feature that have been analysed</a:t>
            </a:r>
            <a:endParaRPr sz="1600"/>
          </a:p>
          <a:p>
            <a:pPr indent="-330200" lvl="0" marL="457200" rtl="0" algn="l">
              <a:spcBef>
                <a:spcPts val="0"/>
              </a:spcBef>
              <a:spcAft>
                <a:spcPts val="0"/>
              </a:spcAft>
              <a:buSzPts val="1600"/>
              <a:buChar char="●"/>
            </a:pPr>
            <a:r>
              <a:rPr lang="en" sz="1600"/>
              <a:t>Interoperating with datasets from different data sources</a:t>
            </a:r>
            <a:endParaRPr sz="1600"/>
          </a:p>
        </p:txBody>
      </p:sp>
      <p:sp>
        <p:nvSpPr>
          <p:cNvPr id="133" name="Google Shape;133;p17"/>
          <p:cNvSpPr txBox="1"/>
          <p:nvPr>
            <p:ph idx="2" type="body"/>
          </p:nvPr>
        </p:nvSpPr>
        <p:spPr>
          <a:xfrm>
            <a:off x="4832400" y="1229975"/>
            <a:ext cx="3999900" cy="333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600"/>
              <a:t>Derivation of New</a:t>
            </a:r>
            <a:r>
              <a:rPr b="1" lang="en" sz="1600"/>
              <a:t> Functional D</a:t>
            </a:r>
            <a:r>
              <a:rPr b="1" lang="en" sz="1600"/>
              <a:t>ata</a:t>
            </a:r>
            <a:endParaRPr b="1" sz="1600"/>
          </a:p>
          <a:p>
            <a:pPr indent="-330200" lvl="0" marL="457200" rtl="0" algn="l">
              <a:spcBef>
                <a:spcPts val="1600"/>
              </a:spcBef>
              <a:spcAft>
                <a:spcPts val="0"/>
              </a:spcAft>
              <a:buSzPts val="1600"/>
              <a:buChar char="●"/>
            </a:pPr>
            <a:r>
              <a:rPr lang="en" sz="1600"/>
              <a:t>Created ratios useful for our calculations </a:t>
            </a:r>
            <a:endParaRPr sz="1600"/>
          </a:p>
          <a:p>
            <a:pPr indent="-330200" lvl="1" marL="914400" rtl="0" algn="l">
              <a:spcBef>
                <a:spcPts val="0"/>
              </a:spcBef>
              <a:spcAft>
                <a:spcPts val="0"/>
              </a:spcAft>
              <a:buSzPts val="1600"/>
              <a:buChar char="○"/>
            </a:pPr>
            <a:r>
              <a:rPr lang="en" sz="1600"/>
              <a:t>Student per Teacher</a:t>
            </a:r>
            <a:endParaRPr sz="1600"/>
          </a:p>
          <a:p>
            <a:pPr indent="-330200" lvl="1" marL="914400" rtl="0" algn="l">
              <a:spcBef>
                <a:spcPts val="0"/>
              </a:spcBef>
              <a:spcAft>
                <a:spcPts val="0"/>
              </a:spcAft>
              <a:buSzPts val="1600"/>
              <a:buChar char="○"/>
            </a:pPr>
            <a:r>
              <a:rPr lang="en" sz="1600"/>
              <a:t>Student per Classroom</a:t>
            </a:r>
            <a:endParaRPr sz="1600"/>
          </a:p>
          <a:p>
            <a:pPr indent="-330200" lvl="1" marL="914400" rtl="0" algn="l">
              <a:spcBef>
                <a:spcPts val="0"/>
              </a:spcBef>
              <a:spcAft>
                <a:spcPts val="0"/>
              </a:spcAft>
              <a:buSzPts val="1600"/>
              <a:buChar char="○"/>
            </a:pPr>
            <a:r>
              <a:rPr lang="en" sz="1600"/>
              <a:t>Student per School</a:t>
            </a:r>
            <a:endParaRPr sz="1600"/>
          </a:p>
          <a:p>
            <a:pPr indent="-330200" lvl="1" marL="914400" rtl="0" algn="l">
              <a:spcBef>
                <a:spcPts val="0"/>
              </a:spcBef>
              <a:spcAft>
                <a:spcPts val="0"/>
              </a:spcAft>
              <a:buSzPts val="1600"/>
              <a:buChar char="○"/>
            </a:pPr>
            <a:r>
              <a:rPr lang="en" sz="1600"/>
              <a:t>Education Budget per Student</a:t>
            </a:r>
            <a:endParaRPr sz="1600"/>
          </a:p>
          <a:p>
            <a:pPr indent="0" lvl="0" marL="0" rtl="0" algn="l">
              <a:spcBef>
                <a:spcPts val="1600"/>
              </a:spcBef>
              <a:spcAft>
                <a:spcPts val="0"/>
              </a:spcAft>
              <a:buNone/>
            </a:pPr>
            <a:r>
              <a:t/>
            </a:r>
            <a:endParaRPr sz="1600"/>
          </a:p>
          <a:p>
            <a:pPr indent="0" lvl="0" marL="0" rtl="0" algn="l">
              <a:spcBef>
                <a:spcPts val="1600"/>
              </a:spcBef>
              <a:spcAft>
                <a:spcPts val="1600"/>
              </a:spcAft>
              <a:buNone/>
            </a:pPr>
            <a:r>
              <a:t/>
            </a:r>
            <a:endParaRPr sz="16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18"/>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Calculating the Education Index</a:t>
            </a:r>
            <a:endParaRPr/>
          </a:p>
        </p:txBody>
      </p:sp>
      <p:sp>
        <p:nvSpPr>
          <p:cNvPr id="139" name="Google Shape;139;p18"/>
          <p:cNvSpPr txBox="1"/>
          <p:nvPr>
            <p:ph idx="1" type="body"/>
          </p:nvPr>
        </p:nvSpPr>
        <p:spPr>
          <a:xfrm>
            <a:off x="311700" y="1229975"/>
            <a:ext cx="3999900" cy="3339000"/>
          </a:xfrm>
          <a:prstGeom prst="rect">
            <a:avLst/>
          </a:prstGeom>
        </p:spPr>
        <p:txBody>
          <a:bodyPr anchorCtr="0" anchor="t" bIns="91425" lIns="91425" spcFirstLastPara="1" rIns="91425" wrap="square" tIns="91425">
            <a:noAutofit/>
          </a:bodyPr>
          <a:lstStyle/>
          <a:p>
            <a:pPr indent="-330200" lvl="0" marL="457200" rtl="0" algn="l">
              <a:lnSpc>
                <a:spcPct val="150000"/>
              </a:lnSpc>
              <a:spcBef>
                <a:spcPts val="0"/>
              </a:spcBef>
              <a:spcAft>
                <a:spcPts val="0"/>
              </a:spcAft>
              <a:buSzPts val="1600"/>
              <a:buChar char="●"/>
            </a:pPr>
            <a:r>
              <a:rPr lang="en" sz="1600"/>
              <a:t>Determined the weights for the relevant features in our dataset</a:t>
            </a:r>
            <a:endParaRPr sz="1600"/>
          </a:p>
          <a:p>
            <a:pPr indent="-330200" lvl="0" marL="457200" rtl="0" algn="l">
              <a:lnSpc>
                <a:spcPct val="150000"/>
              </a:lnSpc>
              <a:spcBef>
                <a:spcPts val="0"/>
              </a:spcBef>
              <a:spcAft>
                <a:spcPts val="0"/>
              </a:spcAft>
              <a:buSzPts val="1600"/>
              <a:buChar char="●"/>
            </a:pPr>
            <a:r>
              <a:rPr lang="en" sz="1600"/>
              <a:t>Normalized the data using the </a:t>
            </a:r>
            <a:r>
              <a:rPr lang="en" sz="1600"/>
              <a:t>determined </a:t>
            </a:r>
            <a:r>
              <a:rPr lang="en" sz="1600"/>
              <a:t>weights </a:t>
            </a:r>
            <a:endParaRPr sz="1600"/>
          </a:p>
        </p:txBody>
      </p:sp>
      <p:sp>
        <p:nvSpPr>
          <p:cNvPr id="140" name="Google Shape;140;p18"/>
          <p:cNvSpPr txBox="1"/>
          <p:nvPr>
            <p:ph idx="2" type="body"/>
          </p:nvPr>
        </p:nvSpPr>
        <p:spPr>
          <a:xfrm>
            <a:off x="4832400" y="1229975"/>
            <a:ext cx="3999900" cy="333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600"/>
          </a:p>
          <a:p>
            <a:pPr indent="0" lvl="0" marL="0" rtl="0" algn="l">
              <a:spcBef>
                <a:spcPts val="1600"/>
              </a:spcBef>
              <a:spcAft>
                <a:spcPts val="1600"/>
              </a:spcAft>
              <a:buNone/>
            </a:pPr>
            <a:r>
              <a:t/>
            </a:r>
            <a:endParaRPr sz="1600"/>
          </a:p>
        </p:txBody>
      </p:sp>
      <p:pic>
        <p:nvPicPr>
          <p:cNvPr id="141" name="Google Shape;141;p18"/>
          <p:cNvPicPr preferRelativeResize="0"/>
          <p:nvPr/>
        </p:nvPicPr>
        <p:blipFill>
          <a:blip r:embed="rId3">
            <a:alphaModFix/>
          </a:blip>
          <a:stretch>
            <a:fillRect/>
          </a:stretch>
        </p:blipFill>
        <p:spPr>
          <a:xfrm>
            <a:off x="6526106" y="302750"/>
            <a:ext cx="2335520" cy="4568975"/>
          </a:xfrm>
          <a:prstGeom prst="rect">
            <a:avLst/>
          </a:prstGeom>
          <a:noFill/>
          <a:ln cap="flat" cmpd="sng" w="38100">
            <a:solidFill>
              <a:schemeClr val="dk1"/>
            </a:solidFill>
            <a:prstDash val="solid"/>
            <a:round/>
            <a:headEnd len="sm" w="sm" type="none"/>
            <a:tailEnd len="sm" w="sm" type="none"/>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19"/>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Visualisation </a:t>
            </a:r>
            <a:endParaRPr/>
          </a:p>
        </p:txBody>
      </p:sp>
      <p:sp>
        <p:nvSpPr>
          <p:cNvPr id="147" name="Google Shape;147;p19"/>
          <p:cNvSpPr txBox="1"/>
          <p:nvPr/>
        </p:nvSpPr>
        <p:spPr>
          <a:xfrm>
            <a:off x="423125" y="1300700"/>
            <a:ext cx="7937400" cy="2409000"/>
          </a:xfrm>
          <a:prstGeom prst="rect">
            <a:avLst/>
          </a:prstGeom>
          <a:noFill/>
          <a:ln>
            <a:noFill/>
          </a:ln>
        </p:spPr>
        <p:txBody>
          <a:bodyPr anchorCtr="0" anchor="t" bIns="91425" lIns="91425" spcFirstLastPara="1" rIns="91425" wrap="square" tIns="91425">
            <a:spAutoFit/>
          </a:bodyPr>
          <a:lstStyle/>
          <a:p>
            <a:pPr indent="-336550" lvl="0" marL="457200" rtl="0" algn="l">
              <a:lnSpc>
                <a:spcPct val="150000"/>
              </a:lnSpc>
              <a:spcBef>
                <a:spcPts val="0"/>
              </a:spcBef>
              <a:spcAft>
                <a:spcPts val="0"/>
              </a:spcAft>
              <a:buSzPts val="1700"/>
              <a:buFont typeface="Roboto"/>
              <a:buChar char="●"/>
            </a:pPr>
            <a:r>
              <a:rPr lang="en" sz="1700">
                <a:latin typeface="Roboto"/>
                <a:ea typeface="Roboto"/>
                <a:cs typeface="Roboto"/>
                <a:sym typeface="Roboto"/>
              </a:rPr>
              <a:t>Histogram - Frequencies of Education Indices</a:t>
            </a:r>
            <a:endParaRPr sz="1700">
              <a:latin typeface="Roboto"/>
              <a:ea typeface="Roboto"/>
              <a:cs typeface="Roboto"/>
              <a:sym typeface="Roboto"/>
            </a:endParaRPr>
          </a:p>
          <a:p>
            <a:pPr indent="-336550" lvl="0" marL="457200" rtl="0" algn="l">
              <a:lnSpc>
                <a:spcPct val="150000"/>
              </a:lnSpc>
              <a:spcBef>
                <a:spcPts val="0"/>
              </a:spcBef>
              <a:spcAft>
                <a:spcPts val="0"/>
              </a:spcAft>
              <a:buSzPts val="1700"/>
              <a:buFont typeface="Roboto"/>
              <a:buChar char="●"/>
            </a:pPr>
            <a:r>
              <a:rPr lang="en" sz="1700">
                <a:latin typeface="Roboto"/>
                <a:ea typeface="Roboto"/>
                <a:cs typeface="Roboto"/>
                <a:sym typeface="Roboto"/>
              </a:rPr>
              <a:t>Correlation Heatmap - Analysing the Correlations of Features</a:t>
            </a:r>
            <a:endParaRPr sz="1700">
              <a:latin typeface="Roboto"/>
              <a:ea typeface="Roboto"/>
              <a:cs typeface="Roboto"/>
              <a:sym typeface="Roboto"/>
            </a:endParaRPr>
          </a:p>
          <a:p>
            <a:pPr indent="-336550" lvl="0" marL="457200" rtl="0" algn="l">
              <a:lnSpc>
                <a:spcPct val="150000"/>
              </a:lnSpc>
              <a:spcBef>
                <a:spcPts val="0"/>
              </a:spcBef>
              <a:spcAft>
                <a:spcPts val="0"/>
              </a:spcAft>
              <a:buSzPts val="1700"/>
              <a:buFont typeface="Roboto"/>
              <a:buChar char="●"/>
            </a:pPr>
            <a:r>
              <a:rPr lang="en" sz="1700">
                <a:latin typeface="Roboto"/>
                <a:ea typeface="Roboto"/>
                <a:cs typeface="Roboto"/>
                <a:sym typeface="Roboto"/>
              </a:rPr>
              <a:t>Stacked Bar Chart - Numbers of Students &amp; Teachers by Education Level</a:t>
            </a:r>
            <a:endParaRPr sz="1700">
              <a:latin typeface="Roboto"/>
              <a:ea typeface="Roboto"/>
              <a:cs typeface="Roboto"/>
              <a:sym typeface="Roboto"/>
            </a:endParaRPr>
          </a:p>
          <a:p>
            <a:pPr indent="-336550" lvl="0" marL="457200" rtl="0" algn="l">
              <a:lnSpc>
                <a:spcPct val="150000"/>
              </a:lnSpc>
              <a:spcBef>
                <a:spcPts val="0"/>
              </a:spcBef>
              <a:spcAft>
                <a:spcPts val="0"/>
              </a:spcAft>
              <a:buSzPts val="1700"/>
              <a:buFont typeface="Roboto"/>
              <a:buChar char="●"/>
            </a:pPr>
            <a:r>
              <a:rPr lang="en" sz="1700">
                <a:latin typeface="Roboto"/>
                <a:ea typeface="Roboto"/>
                <a:cs typeface="Roboto"/>
                <a:sym typeface="Roboto"/>
              </a:rPr>
              <a:t>Scatter Plot - HDI Index &amp; Teacher per Student Correlation</a:t>
            </a:r>
            <a:endParaRPr sz="1700">
              <a:latin typeface="Roboto"/>
              <a:ea typeface="Roboto"/>
              <a:cs typeface="Roboto"/>
              <a:sym typeface="Roboto"/>
            </a:endParaRPr>
          </a:p>
          <a:p>
            <a:pPr indent="-336550" lvl="0" marL="457200" rtl="0" algn="l">
              <a:lnSpc>
                <a:spcPct val="150000"/>
              </a:lnSpc>
              <a:spcBef>
                <a:spcPts val="0"/>
              </a:spcBef>
              <a:spcAft>
                <a:spcPts val="0"/>
              </a:spcAft>
              <a:buSzPts val="1700"/>
              <a:buFont typeface="Roboto"/>
              <a:buChar char="●"/>
            </a:pPr>
            <a:r>
              <a:rPr lang="en" sz="1700">
                <a:latin typeface="Roboto"/>
                <a:ea typeface="Roboto"/>
                <a:cs typeface="Roboto"/>
                <a:sym typeface="Roboto"/>
              </a:rPr>
              <a:t>Radial Bar Chart - Education Budget per Province</a:t>
            </a:r>
            <a:endParaRPr sz="1700">
              <a:latin typeface="Roboto"/>
              <a:ea typeface="Roboto"/>
              <a:cs typeface="Roboto"/>
              <a:sym typeface="Roboto"/>
            </a:endParaRPr>
          </a:p>
          <a:p>
            <a:pPr indent="-336550" lvl="0" marL="457200" rtl="0" algn="l">
              <a:lnSpc>
                <a:spcPct val="150000"/>
              </a:lnSpc>
              <a:spcBef>
                <a:spcPts val="0"/>
              </a:spcBef>
              <a:spcAft>
                <a:spcPts val="0"/>
              </a:spcAft>
              <a:buSzPts val="1700"/>
              <a:buFont typeface="Roboto"/>
              <a:buChar char="●"/>
            </a:pPr>
            <a:r>
              <a:rPr lang="en" sz="1700">
                <a:latin typeface="Roboto"/>
                <a:ea typeface="Roboto"/>
                <a:cs typeface="Roboto"/>
                <a:sym typeface="Roboto"/>
              </a:rPr>
              <a:t>Scatter Plot - Education Index vs HDI Index</a:t>
            </a:r>
            <a:endParaRPr sz="1700">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0"/>
          <p:cNvSpPr txBox="1"/>
          <p:nvPr>
            <p:ph type="title"/>
          </p:nvPr>
        </p:nvSpPr>
        <p:spPr>
          <a:xfrm>
            <a:off x="265500" y="1151100"/>
            <a:ext cx="4045200" cy="156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Data Visualisation</a:t>
            </a:r>
            <a:endParaRPr/>
          </a:p>
        </p:txBody>
      </p:sp>
      <p:sp>
        <p:nvSpPr>
          <p:cNvPr id="153" name="Google Shape;153;p20"/>
          <p:cNvSpPr txBox="1"/>
          <p:nvPr>
            <p:ph idx="1" type="subTitle"/>
          </p:nvPr>
        </p:nvSpPr>
        <p:spPr>
          <a:xfrm>
            <a:off x="265500" y="2769001"/>
            <a:ext cx="4045200" cy="126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Examining the Visualised Data</a:t>
            </a:r>
            <a:endParaRPr/>
          </a:p>
        </p:txBody>
      </p:sp>
      <p:pic>
        <p:nvPicPr>
          <p:cNvPr id="154" name="Google Shape;154;p20"/>
          <p:cNvPicPr preferRelativeResize="0"/>
          <p:nvPr/>
        </p:nvPicPr>
        <p:blipFill>
          <a:blip r:embed="rId3">
            <a:alphaModFix/>
          </a:blip>
          <a:stretch>
            <a:fillRect/>
          </a:stretch>
        </p:blipFill>
        <p:spPr>
          <a:xfrm>
            <a:off x="5363800" y="878225"/>
            <a:ext cx="3198325" cy="31983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pic>
        <p:nvPicPr>
          <p:cNvPr id="159" name="Google Shape;159;p21"/>
          <p:cNvPicPr preferRelativeResize="0"/>
          <p:nvPr/>
        </p:nvPicPr>
        <p:blipFill>
          <a:blip r:embed="rId3">
            <a:alphaModFix/>
          </a:blip>
          <a:stretch>
            <a:fillRect/>
          </a:stretch>
        </p:blipFill>
        <p:spPr>
          <a:xfrm>
            <a:off x="163950" y="247650"/>
            <a:ext cx="8410575" cy="46482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